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handoutMasterIdLst>
    <p:handoutMasterId r:id="rId20"/>
  </p:handoutMasterIdLst>
  <p:sldIdLst>
    <p:sldId id="257" r:id="rId2"/>
    <p:sldId id="258" r:id="rId3"/>
    <p:sldId id="275" r:id="rId4"/>
    <p:sldId id="281" r:id="rId5"/>
    <p:sldId id="262" r:id="rId6"/>
    <p:sldId id="280" r:id="rId7"/>
    <p:sldId id="270" r:id="rId8"/>
    <p:sldId id="271" r:id="rId9"/>
    <p:sldId id="272" r:id="rId10"/>
    <p:sldId id="277" r:id="rId11"/>
    <p:sldId id="276" r:id="rId12"/>
    <p:sldId id="266" r:id="rId13"/>
    <p:sldId id="273" r:id="rId14"/>
    <p:sldId id="274" r:id="rId15"/>
    <p:sldId id="269" r:id="rId16"/>
    <p:sldId id="279" r:id="rId17"/>
    <p:sldId id="278" r:id="rId18"/>
  </p:sldIdLst>
  <p:sldSz cx="9144000" cy="6858000" type="screen4x3"/>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E1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27"/>
    <p:restoredTop sz="63462"/>
  </p:normalViewPr>
  <p:slideViewPr>
    <p:cSldViewPr snapToGrid="0" snapToObjects="1">
      <p:cViewPr varScale="1">
        <p:scale>
          <a:sx n="65" d="100"/>
          <a:sy n="65" d="100"/>
        </p:scale>
        <p:origin x="968" y="2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1" d="100"/>
          <a:sy n="81" d="100"/>
        </p:scale>
        <p:origin x="2176" y="19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4" Type="http://schemas.openxmlformats.org/officeDocument/2006/relationships/image" Target="../media/image19.wmf"/><Relationship Id="rId1" Type="http://schemas.openxmlformats.org/officeDocument/2006/relationships/image" Target="../media/image16.wmf"/><Relationship Id="rId2"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68684D-289B-6C4E-9565-5DF95B72CB34}" type="datetime1">
              <a:rPr kumimoji="1" lang="zh-CN" altLang="en-US" smtClean="0"/>
              <a:t>2018/5/21</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B119DC-6975-784A-8950-87B6582601D7}" type="slidenum">
              <a:rPr kumimoji="1" lang="zh-CN" altLang="en-US" smtClean="0"/>
              <a:t>‹#›</a:t>
            </a:fld>
            <a:endParaRPr kumimoji="1" lang="zh-CN" altLang="en-US"/>
          </a:p>
        </p:txBody>
      </p:sp>
    </p:spTree>
    <p:extLst>
      <p:ext uri="{BB962C8B-B14F-4D97-AF65-F5344CB8AC3E}">
        <p14:creationId xmlns:p14="http://schemas.microsoft.com/office/powerpoint/2010/main" val="133670043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C7C23-6988-E54B-AA11-8F7FC291BA79}" type="datetime1">
              <a:rPr kumimoji="1" lang="zh-CN" altLang="en-US" smtClean="0"/>
              <a:t>2018/5/21</a:t>
            </a:fld>
            <a:endParaRPr kumimoji="1"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93139-0B07-C14D-AFDD-084D3FA0C3F4}" type="slidenum">
              <a:rPr kumimoji="1" lang="zh-CN" altLang="en-US" smtClean="0"/>
              <a:t>‹#›</a:t>
            </a:fld>
            <a:endParaRPr kumimoji="1" lang="zh-CN" altLang="en-US"/>
          </a:p>
        </p:txBody>
      </p:sp>
    </p:spTree>
    <p:extLst>
      <p:ext uri="{BB962C8B-B14F-4D97-AF65-F5344CB8AC3E}">
        <p14:creationId xmlns:p14="http://schemas.microsoft.com/office/powerpoint/2010/main" val="1618297825"/>
      </p:ext>
    </p:extLst>
  </p:cSld>
  <p:clrMap bg1="lt1" tx1="dk1" bg2="lt2" tx2="dk2" accent1="accent1" accent2="accent2" accent3="accent3" accent4="accent4" accent5="accent5" accent6="accent6" hlink="hlink" folHlink="folHlink"/>
  <p:hf hdr="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kumimoji="1" lang="en-US" altLang="zh-CN" sz="1800" dirty="0" smtClean="0"/>
              <a:t>Name</a:t>
            </a:r>
            <a:r>
              <a:rPr kumimoji="1" lang="zh-CN" altLang="en-US" sz="1800" dirty="0" smtClean="0"/>
              <a:t>，</a:t>
            </a:r>
            <a:r>
              <a:rPr kumimoji="1" lang="en-US" altLang="zh-CN" sz="1800" dirty="0" smtClean="0"/>
              <a:t>school</a:t>
            </a:r>
            <a:r>
              <a:rPr kumimoji="1" lang="zh-CN" altLang="en-US" sz="1800" dirty="0" smtClean="0"/>
              <a:t>，</a:t>
            </a:r>
            <a:r>
              <a:rPr kumimoji="1" lang="en-US" altLang="zh-CN" sz="1800" dirty="0" smtClean="0"/>
              <a:t>topic</a:t>
            </a:r>
          </a:p>
          <a:p>
            <a:endParaRPr kumimoji="1" lang="en-US" altLang="zh-CN" dirty="0"/>
          </a:p>
        </p:txBody>
      </p:sp>
      <p:sp>
        <p:nvSpPr>
          <p:cNvPr id="4" name="幻灯片编号占位符 3"/>
          <p:cNvSpPr>
            <a:spLocks noGrp="1"/>
          </p:cNvSpPr>
          <p:nvPr>
            <p:ph type="sldNum" sz="quarter" idx="10"/>
          </p:nvPr>
        </p:nvSpPr>
        <p:spPr/>
        <p:txBody>
          <a:bodyPr/>
          <a:lstStyle/>
          <a:p>
            <a:fld id="{12B2421E-FE79-6A4D-88A5-29BB96B31135}" type="slidenum">
              <a:rPr kumimoji="1" lang="zh-CN" altLang="en-US" smtClean="0">
                <a:solidFill>
                  <a:prstClr val="black"/>
                </a:solidFill>
                <a:latin typeface="Calibri"/>
                <a:ea typeface="宋体" charset="-122"/>
              </a:rPr>
              <a:pPr/>
              <a:t>1</a:t>
            </a:fld>
            <a:endParaRPr kumimoji="1" lang="zh-CN" altLang="en-US">
              <a:solidFill>
                <a:prstClr val="black"/>
              </a:solidFill>
              <a:latin typeface="Calibri"/>
              <a:ea typeface="宋体" charset="-122"/>
            </a:endParaRPr>
          </a:p>
        </p:txBody>
      </p:sp>
      <p:sp>
        <p:nvSpPr>
          <p:cNvPr id="5" name="日期占位符 4"/>
          <p:cNvSpPr>
            <a:spLocks noGrp="1"/>
          </p:cNvSpPr>
          <p:nvPr>
            <p:ph type="dt" idx="11"/>
          </p:nvPr>
        </p:nvSpPr>
        <p:spPr/>
        <p:txBody>
          <a:bodyPr/>
          <a:lstStyle/>
          <a:p>
            <a:fld id="{7AAAFFFC-36B0-9A43-8389-747EEF691A15}" type="datetime1">
              <a:rPr kumimoji="1" lang="zh-CN" altLang="en-US" smtClean="0"/>
              <a:t>2018/5/21</a:t>
            </a:fld>
            <a:endParaRPr kumimoji="1" lang="zh-CN" altLang="en-US"/>
          </a:p>
        </p:txBody>
      </p:sp>
      <p:sp>
        <p:nvSpPr>
          <p:cNvPr id="6" name="页脚占位符 5"/>
          <p:cNvSpPr>
            <a:spLocks noGrp="1"/>
          </p:cNvSpPr>
          <p:nvPr>
            <p:ph type="ftr" sz="quarter" idx="12"/>
          </p:nvPr>
        </p:nvSpPr>
        <p:spPr/>
        <p:txBody>
          <a:bodyPr/>
          <a:lstStyle/>
          <a:p>
            <a:endParaRPr kumimoji="1" lang="zh-CN" altLang="en-US"/>
          </a:p>
        </p:txBody>
      </p:sp>
    </p:spTree>
    <p:extLst>
      <p:ext uri="{BB962C8B-B14F-4D97-AF65-F5344CB8AC3E}">
        <p14:creationId xmlns:p14="http://schemas.microsoft.com/office/powerpoint/2010/main" val="1933084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800" dirty="0" smtClean="0"/>
              <a:t>The</a:t>
            </a:r>
            <a:r>
              <a:rPr kumimoji="1" lang="en-US" altLang="zh-CN" sz="1800" baseline="0" dirty="0" smtClean="0"/>
              <a:t> horizontal wind structure at 500m, shows that, XS area got a south-easterly low-level air flow which is near perpendicular to topography.</a:t>
            </a:r>
          </a:p>
          <a:p>
            <a:r>
              <a:rPr kumimoji="1" lang="en-US" altLang="zh-CN" sz="1800" baseline="0" dirty="0" smtClean="0"/>
              <a:t>But for SMS area, the low-level air flow at critical time, was coming from 3 different direction, the</a:t>
            </a:r>
            <a:r>
              <a:rPr kumimoji="1" lang="zh-CN" altLang="en-US" sz="1800" baseline="0" dirty="0" smtClean="0"/>
              <a:t> </a:t>
            </a:r>
            <a:r>
              <a:rPr kumimoji="1" lang="en-US" altLang="zh-CN" sz="1800" baseline="0" dirty="0" smtClean="0"/>
              <a:t>interaction</a:t>
            </a:r>
            <a:r>
              <a:rPr kumimoji="1" lang="zh-CN" altLang="en-US" sz="1800" baseline="0" dirty="0" smtClean="0"/>
              <a:t> </a:t>
            </a:r>
            <a:r>
              <a:rPr kumimoji="1" lang="en-US" altLang="zh-CN" sz="1800" baseline="0" dirty="0" smtClean="0"/>
              <a:t>between</a:t>
            </a:r>
            <a:r>
              <a:rPr kumimoji="1" lang="zh-CN" altLang="en-US" sz="1800" baseline="0" dirty="0" smtClean="0"/>
              <a:t> </a:t>
            </a:r>
            <a:r>
              <a:rPr kumimoji="1" lang="en-US" altLang="zh-CN" sz="1800" baseline="0" dirty="0" smtClean="0"/>
              <a:t>low-level</a:t>
            </a:r>
            <a:r>
              <a:rPr kumimoji="1" lang="zh-CN" altLang="en-US" sz="1800" baseline="0" dirty="0" smtClean="0"/>
              <a:t> </a:t>
            </a:r>
            <a:r>
              <a:rPr kumimoji="1" lang="en-US" altLang="zh-CN" sz="1800" baseline="0" dirty="0" smtClean="0"/>
              <a:t>inflow</a:t>
            </a:r>
            <a:r>
              <a:rPr kumimoji="1" lang="zh-CN" altLang="en-US" sz="1800" baseline="0" dirty="0" smtClean="0"/>
              <a:t> </a:t>
            </a:r>
            <a:r>
              <a:rPr kumimoji="1" lang="en-US" altLang="zh-CN" sz="1800" baseline="0" dirty="0" smtClean="0"/>
              <a:t>was</a:t>
            </a:r>
            <a:r>
              <a:rPr kumimoji="1" lang="zh-CN" altLang="en-US" sz="1800" baseline="0" dirty="0" smtClean="0"/>
              <a:t> </a:t>
            </a:r>
            <a:r>
              <a:rPr kumimoji="1" lang="en-US" altLang="zh-CN" sz="1800" baseline="0" dirty="0" err="1" smtClean="0"/>
              <a:t>mor</a:t>
            </a:r>
            <a:r>
              <a:rPr kumimoji="1" lang="zh-CN" altLang="en-US" sz="1800" baseline="0" dirty="0" smtClean="0"/>
              <a:t> </a:t>
            </a:r>
            <a:r>
              <a:rPr kumimoji="1" lang="en-US" altLang="zh-CN" sz="1800" baseline="0" dirty="0" smtClean="0"/>
              <a:t>complicated.</a:t>
            </a:r>
            <a:endParaRPr kumimoji="1" lang="zh-CN" altLang="en-US" sz="1800" dirty="0"/>
          </a:p>
        </p:txBody>
      </p:sp>
      <p:sp>
        <p:nvSpPr>
          <p:cNvPr id="4" name="幻灯片编号占位符 3"/>
          <p:cNvSpPr>
            <a:spLocks noGrp="1"/>
          </p:cNvSpPr>
          <p:nvPr>
            <p:ph type="sldNum" sz="quarter" idx="10"/>
          </p:nvPr>
        </p:nvSpPr>
        <p:spPr/>
        <p:txBody>
          <a:bodyPr/>
          <a:lstStyle/>
          <a:p>
            <a:fld id="{E3B93139-0B07-C14D-AFDD-084D3FA0C3F4}" type="slidenum">
              <a:rPr kumimoji="1" lang="zh-CN" altLang="en-US" smtClean="0"/>
              <a:t>10</a:t>
            </a:fld>
            <a:endParaRPr kumimoji="1" lang="zh-CN" altLang="en-US"/>
          </a:p>
        </p:txBody>
      </p:sp>
      <p:sp>
        <p:nvSpPr>
          <p:cNvPr id="5" name="日期占位符 4"/>
          <p:cNvSpPr>
            <a:spLocks noGrp="1"/>
          </p:cNvSpPr>
          <p:nvPr>
            <p:ph type="dt" idx="11"/>
          </p:nvPr>
        </p:nvSpPr>
        <p:spPr/>
        <p:txBody>
          <a:bodyPr/>
          <a:lstStyle/>
          <a:p>
            <a:fld id="{71F54154-59CF-D44E-86EF-C4BA855C8A29}" type="datetime1">
              <a:rPr kumimoji="1" lang="zh-CN" altLang="en-US" smtClean="0"/>
              <a:t>2018/5/21</a:t>
            </a:fld>
            <a:endParaRPr kumimoji="1" lang="zh-CN" altLang="en-US"/>
          </a:p>
        </p:txBody>
      </p:sp>
      <p:sp>
        <p:nvSpPr>
          <p:cNvPr id="6" name="页脚占位符 5"/>
          <p:cNvSpPr>
            <a:spLocks noGrp="1"/>
          </p:cNvSpPr>
          <p:nvPr>
            <p:ph type="ftr" sz="quarter" idx="12"/>
          </p:nvPr>
        </p:nvSpPr>
        <p:spPr/>
        <p:txBody>
          <a:bodyPr/>
          <a:lstStyle/>
          <a:p>
            <a:endParaRPr kumimoji="1" lang="zh-CN" altLang="en-US"/>
          </a:p>
        </p:txBody>
      </p:sp>
    </p:spTree>
    <p:extLst>
      <p:ext uri="{BB962C8B-B14F-4D97-AF65-F5344CB8AC3E}">
        <p14:creationId xmlns:p14="http://schemas.microsoft.com/office/powerpoint/2010/main" val="1657896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800" dirty="0" smtClean="0"/>
              <a:t>This</a:t>
            </a:r>
            <a:r>
              <a:rPr kumimoji="1" lang="en-US" altLang="zh-CN" sz="1800" baseline="0" dirty="0" smtClean="0"/>
              <a:t> low-level airflow and its different angle, result in different vertical velocity distribution at different area.</a:t>
            </a:r>
          </a:p>
          <a:p>
            <a:r>
              <a:rPr kumimoji="1" lang="en-US" altLang="zh-CN" sz="1800" baseline="0" dirty="0" smtClean="0"/>
              <a:t>The updraft at XS area was more frequent compare to </a:t>
            </a:r>
            <a:r>
              <a:rPr kumimoji="1" lang="en-US" altLang="zh-CN" sz="1800" baseline="0" dirty="0" err="1" smtClean="0"/>
              <a:t>dowmdraft</a:t>
            </a:r>
            <a:r>
              <a:rPr kumimoji="1" lang="en-US" altLang="zh-CN" sz="1800" baseline="0" dirty="0" smtClean="0"/>
              <a:t>. But For SMS1 area, there’s no significant different between frequency.</a:t>
            </a:r>
            <a:endParaRPr kumimoji="1" lang="zh-CN" altLang="en-US" sz="1800" dirty="0"/>
          </a:p>
        </p:txBody>
      </p:sp>
      <p:sp>
        <p:nvSpPr>
          <p:cNvPr id="4" name="幻灯片编号占位符 3"/>
          <p:cNvSpPr>
            <a:spLocks noGrp="1"/>
          </p:cNvSpPr>
          <p:nvPr>
            <p:ph type="sldNum" sz="quarter" idx="10"/>
          </p:nvPr>
        </p:nvSpPr>
        <p:spPr/>
        <p:txBody>
          <a:bodyPr/>
          <a:lstStyle/>
          <a:p>
            <a:fld id="{E3B93139-0B07-C14D-AFDD-084D3FA0C3F4}" type="slidenum">
              <a:rPr kumimoji="1" lang="zh-CN" altLang="en-US" smtClean="0"/>
              <a:t>11</a:t>
            </a:fld>
            <a:endParaRPr kumimoji="1" lang="zh-CN" altLang="en-US"/>
          </a:p>
        </p:txBody>
      </p:sp>
      <p:sp>
        <p:nvSpPr>
          <p:cNvPr id="5" name="日期占位符 4"/>
          <p:cNvSpPr>
            <a:spLocks noGrp="1"/>
          </p:cNvSpPr>
          <p:nvPr>
            <p:ph type="dt" idx="11"/>
          </p:nvPr>
        </p:nvSpPr>
        <p:spPr/>
        <p:txBody>
          <a:bodyPr/>
          <a:lstStyle/>
          <a:p>
            <a:fld id="{3E0085FF-6D78-1D44-9301-F3DCDA11D942}" type="datetime1">
              <a:rPr kumimoji="1" lang="zh-CN" altLang="en-US" smtClean="0"/>
              <a:t>2018/5/21</a:t>
            </a:fld>
            <a:endParaRPr kumimoji="1" lang="zh-CN" altLang="en-US"/>
          </a:p>
        </p:txBody>
      </p:sp>
      <p:sp>
        <p:nvSpPr>
          <p:cNvPr id="6" name="页脚占位符 5"/>
          <p:cNvSpPr>
            <a:spLocks noGrp="1"/>
          </p:cNvSpPr>
          <p:nvPr>
            <p:ph type="ftr" sz="quarter" idx="12"/>
          </p:nvPr>
        </p:nvSpPr>
        <p:spPr/>
        <p:txBody>
          <a:bodyPr/>
          <a:lstStyle/>
          <a:p>
            <a:endParaRPr kumimoji="1" lang="zh-CN" altLang="en-US"/>
          </a:p>
        </p:txBody>
      </p:sp>
    </p:spTree>
    <p:extLst>
      <p:ext uri="{BB962C8B-B14F-4D97-AF65-F5344CB8AC3E}">
        <p14:creationId xmlns:p14="http://schemas.microsoft.com/office/powerpoint/2010/main" val="2079501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400" dirty="0" smtClean="0"/>
              <a:t>As</a:t>
            </a:r>
            <a:r>
              <a:rPr kumimoji="1" lang="en-US" altLang="zh-CN" sz="1400" baseline="0" dirty="0" smtClean="0"/>
              <a:t> for the vertical structure of rainfall in each area, these are the vertical profiles of radar reflectivity.</a:t>
            </a:r>
          </a:p>
          <a:p>
            <a:r>
              <a:rPr kumimoji="1" lang="en-US" altLang="zh-CN" sz="1400" baseline="0" dirty="0" smtClean="0"/>
              <a:t>For each area, a upstream area in same size was chosen to compare with.</a:t>
            </a:r>
          </a:p>
          <a:p>
            <a:r>
              <a:rPr kumimoji="1" lang="en-US" altLang="zh-CN" sz="1400" baseline="0" dirty="0" smtClean="0"/>
              <a:t>Red lines stand for hourly rainfall in area was greater than rainfall in upstream area</a:t>
            </a:r>
          </a:p>
          <a:p>
            <a:r>
              <a:rPr kumimoji="1" lang="en-US" altLang="zh-CN" sz="1400" baseline="0" dirty="0" smtClean="0"/>
              <a:t>Black lines stand for rainfall in upstream area was greater</a:t>
            </a:r>
          </a:p>
          <a:p>
            <a:r>
              <a:rPr kumimoji="1" lang="en-US" altLang="zh-CN" sz="1400" baseline="0" dirty="0" smtClean="0"/>
              <a:t>Solid lines stand for rainfall area mention before, dashed line stand for each upstream area.</a:t>
            </a:r>
          </a:p>
          <a:p>
            <a:r>
              <a:rPr kumimoji="1" lang="en-US" altLang="zh-CN" sz="1400" baseline="0" dirty="0" smtClean="0"/>
              <a:t>For XS area the tendency of mean reflectivity shows that as the altitude goes down, the mean reflectivity of XS area increase, even if the hourly rainfall of is upstream area was greater. Mean reflectivity below 2km keep greater than it’s upstream area.</a:t>
            </a:r>
          </a:p>
          <a:p>
            <a:r>
              <a:rPr kumimoji="1" lang="en-US" altLang="zh-CN" sz="1400" baseline="0" dirty="0" smtClean="0"/>
              <a:t>For SMS1 area, the tendency of mean reflectivity changed significantly</a:t>
            </a:r>
            <a:r>
              <a:rPr kumimoji="1" lang="zh-CN" altLang="en-US" sz="1400" baseline="0" dirty="0" smtClean="0"/>
              <a:t> </a:t>
            </a:r>
            <a:r>
              <a:rPr kumimoji="1" lang="en-US" altLang="zh-CN" sz="1400" baseline="0" dirty="0" smtClean="0"/>
              <a:t>for</a:t>
            </a:r>
            <a:r>
              <a:rPr kumimoji="1" lang="zh-CN" altLang="en-US" sz="1400" baseline="0" dirty="0" smtClean="0"/>
              <a:t> </a:t>
            </a:r>
            <a:r>
              <a:rPr kumimoji="1" lang="en-US" altLang="zh-CN" sz="1400" baseline="0" dirty="0" smtClean="0"/>
              <a:t>critical</a:t>
            </a:r>
            <a:r>
              <a:rPr kumimoji="1" lang="zh-CN" altLang="en-US" sz="1400" baseline="0" dirty="0" smtClean="0"/>
              <a:t> </a:t>
            </a:r>
            <a:r>
              <a:rPr kumimoji="1" lang="en-US" altLang="zh-CN" sz="1400" baseline="0" dirty="0" smtClean="0"/>
              <a:t>rainfall</a:t>
            </a:r>
            <a:r>
              <a:rPr kumimoji="1" lang="zh-CN" altLang="en-US" sz="1400" baseline="0" dirty="0" smtClean="0"/>
              <a:t> </a:t>
            </a:r>
            <a:r>
              <a:rPr kumimoji="1" lang="en-US" altLang="zh-CN" sz="1400" baseline="0" dirty="0" smtClean="0"/>
              <a:t>period.</a:t>
            </a:r>
          </a:p>
          <a:p>
            <a:r>
              <a:rPr kumimoji="1" lang="en-US" altLang="zh-CN" sz="1400" baseline="0" dirty="0" smtClean="0"/>
              <a:t>SMS2 area, the tendency of each line are both similar.</a:t>
            </a:r>
            <a:r>
              <a:rPr kumimoji="1" lang="zh-CN" altLang="en-US" sz="1400" baseline="0" dirty="0" smtClean="0"/>
              <a:t> </a:t>
            </a:r>
          </a:p>
          <a:p>
            <a:r>
              <a:rPr kumimoji="1" lang="en-US" altLang="zh-CN" sz="1400" baseline="0" dirty="0" smtClean="0"/>
              <a:t>These </a:t>
            </a:r>
            <a:r>
              <a:rPr kumimoji="1" lang="en-US" altLang="zh-CN" sz="1400" baseline="0" dirty="0" err="1" smtClean="0"/>
              <a:t>indicades</a:t>
            </a:r>
            <a:r>
              <a:rPr kumimoji="1" lang="en-US" altLang="zh-CN" sz="1400" baseline="0" dirty="0" smtClean="0"/>
              <a:t> that, the low-level process is important for this</a:t>
            </a:r>
            <a:r>
              <a:rPr kumimoji="1" lang="zh-CN" altLang="en-US" sz="1400" baseline="0" dirty="0" smtClean="0"/>
              <a:t> </a:t>
            </a:r>
            <a:r>
              <a:rPr kumimoji="1" lang="en-US" altLang="zh-CN" sz="1400" baseline="0" dirty="0" smtClean="0"/>
              <a:t>rainfall</a:t>
            </a:r>
            <a:r>
              <a:rPr kumimoji="1" lang="zh-CN" altLang="en-US" sz="1400" baseline="0" dirty="0" smtClean="0"/>
              <a:t> </a:t>
            </a:r>
            <a:r>
              <a:rPr kumimoji="1" lang="en-US" altLang="zh-CN" sz="1400" baseline="0" dirty="0" smtClean="0"/>
              <a:t>event.</a:t>
            </a:r>
            <a:endParaRPr kumimoji="1" lang="zh-CN" altLang="en-US" sz="1400" dirty="0"/>
          </a:p>
        </p:txBody>
      </p:sp>
      <p:sp>
        <p:nvSpPr>
          <p:cNvPr id="4" name="幻灯片编号占位符 3"/>
          <p:cNvSpPr>
            <a:spLocks noGrp="1"/>
          </p:cNvSpPr>
          <p:nvPr>
            <p:ph type="sldNum" sz="quarter" idx="10"/>
          </p:nvPr>
        </p:nvSpPr>
        <p:spPr/>
        <p:txBody>
          <a:bodyPr/>
          <a:lstStyle/>
          <a:p>
            <a:fld id="{84BED1E6-1CC8-BF4E-AE7E-D8F66E86290D}" type="slidenum">
              <a:rPr kumimoji="1" lang="zh-CN" altLang="en-US" smtClean="0"/>
              <a:t>12</a:t>
            </a:fld>
            <a:endParaRPr kumimoji="1" lang="zh-CN" altLang="en-US"/>
          </a:p>
        </p:txBody>
      </p:sp>
      <p:sp>
        <p:nvSpPr>
          <p:cNvPr id="5" name="日期占位符 4"/>
          <p:cNvSpPr>
            <a:spLocks noGrp="1"/>
          </p:cNvSpPr>
          <p:nvPr>
            <p:ph type="dt" idx="11"/>
          </p:nvPr>
        </p:nvSpPr>
        <p:spPr/>
        <p:txBody>
          <a:bodyPr/>
          <a:lstStyle/>
          <a:p>
            <a:fld id="{9BE348A9-073F-D644-AC41-CDAFC74F9C79}" type="datetime1">
              <a:rPr kumimoji="1" lang="zh-CN" altLang="en-US" smtClean="0"/>
              <a:t>2018/5/21</a:t>
            </a:fld>
            <a:endParaRPr kumimoji="1" lang="zh-CN" altLang="en-US"/>
          </a:p>
        </p:txBody>
      </p:sp>
      <p:sp>
        <p:nvSpPr>
          <p:cNvPr id="6" name="页脚占位符 5"/>
          <p:cNvSpPr>
            <a:spLocks noGrp="1"/>
          </p:cNvSpPr>
          <p:nvPr>
            <p:ph type="ftr" sz="quarter" idx="12"/>
          </p:nvPr>
        </p:nvSpPr>
        <p:spPr/>
        <p:txBody>
          <a:bodyPr/>
          <a:lstStyle/>
          <a:p>
            <a:endParaRPr kumimoji="1" lang="zh-CN" altLang="en-US"/>
          </a:p>
        </p:txBody>
      </p:sp>
    </p:spTree>
    <p:extLst>
      <p:ext uri="{BB962C8B-B14F-4D97-AF65-F5344CB8AC3E}">
        <p14:creationId xmlns:p14="http://schemas.microsoft.com/office/powerpoint/2010/main" val="906030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en-US" altLang="zh-CN" sz="1400" dirty="0" smtClean="0"/>
              <a:t>To Verify</a:t>
            </a:r>
            <a:r>
              <a:rPr kumimoji="1" lang="en-US" altLang="zh-CN" sz="1400" baseline="0" dirty="0" smtClean="0"/>
              <a:t> the low-level process, especially the near-ground process around XS area, the sounding data was used to see the condition of upcoming flow. </a:t>
            </a:r>
          </a:p>
          <a:p>
            <a:pPr marL="0" marR="0" indent="0" algn="l" defTabSz="685800" rtl="0" eaLnBrk="1" fontAlgn="auto" latinLnBrk="0" hangingPunct="1">
              <a:lnSpc>
                <a:spcPct val="100000"/>
              </a:lnSpc>
              <a:spcBef>
                <a:spcPts val="0"/>
              </a:spcBef>
              <a:spcAft>
                <a:spcPts val="0"/>
              </a:spcAft>
              <a:buClrTx/>
              <a:buSzTx/>
              <a:buFontTx/>
              <a:buNone/>
              <a:tabLst/>
              <a:defRPr/>
            </a:pPr>
            <a:r>
              <a:rPr kumimoji="1" lang="en-US" altLang="zh-CN" sz="1400" baseline="0" dirty="0" smtClean="0"/>
              <a:t>Although the cape of get greater at 12 am 7</a:t>
            </a:r>
            <a:r>
              <a:rPr kumimoji="1" lang="en-US" altLang="zh-CN" sz="1400" baseline="30000" dirty="0" smtClean="0"/>
              <a:t>th</a:t>
            </a:r>
            <a:r>
              <a:rPr kumimoji="1" lang="en-US" altLang="zh-CN" sz="1400" baseline="0" dirty="0" smtClean="0"/>
              <a:t>, the </a:t>
            </a:r>
            <a:r>
              <a:rPr kumimoji="1" lang="en-US" altLang="zh-CN" sz="1400" baseline="0" dirty="0" err="1" smtClean="0"/>
              <a:t>lfc</a:t>
            </a:r>
            <a:r>
              <a:rPr kumimoji="1" lang="en-US" altLang="zh-CN" sz="1400" baseline="0" dirty="0" smtClean="0"/>
              <a:t>, </a:t>
            </a:r>
            <a:r>
              <a:rPr kumimoji="1" lang="en-US" altLang="zh-CN" sz="1400" baseline="0" dirty="0" err="1" smtClean="0"/>
              <a:t>lcl</a:t>
            </a:r>
            <a:r>
              <a:rPr kumimoji="1" lang="en-US" altLang="zh-CN" sz="1400" baseline="0" dirty="0" smtClean="0"/>
              <a:t>, only change for about several meters. </a:t>
            </a:r>
          </a:p>
          <a:p>
            <a:pPr marL="0" marR="0" indent="0" algn="l" defTabSz="685800" rtl="0" eaLnBrk="1" fontAlgn="auto" latinLnBrk="0" hangingPunct="1">
              <a:lnSpc>
                <a:spcPct val="100000"/>
              </a:lnSpc>
              <a:spcBef>
                <a:spcPts val="0"/>
              </a:spcBef>
              <a:spcAft>
                <a:spcPts val="0"/>
              </a:spcAft>
              <a:buClrTx/>
              <a:buSzTx/>
              <a:buFontTx/>
              <a:buNone/>
              <a:tabLst/>
              <a:defRPr/>
            </a:pPr>
            <a:r>
              <a:rPr kumimoji="1" lang="en-US" altLang="zh-CN" sz="1400" baseline="0" dirty="0" smtClean="0"/>
              <a:t>The sounding data at 12</a:t>
            </a:r>
            <a:r>
              <a:rPr kumimoji="1" lang="zh-CN" altLang="en-US" sz="1400" baseline="0" dirty="0" smtClean="0"/>
              <a:t> </a:t>
            </a:r>
            <a:r>
              <a:rPr kumimoji="1" lang="en-US" altLang="zh-CN" sz="1400" baseline="0" dirty="0" smtClean="0"/>
              <a:t>pm</a:t>
            </a:r>
            <a:r>
              <a:rPr kumimoji="1" lang="zh-CN" altLang="en-US" sz="1400" baseline="0" dirty="0" smtClean="0"/>
              <a:t> </a:t>
            </a:r>
            <a:r>
              <a:rPr kumimoji="1" lang="en-US" altLang="zh-CN" sz="1400" baseline="0" dirty="0" smtClean="0"/>
              <a:t>was similar to the sounding provided by Yu and Cheng 2013, both these sounding showed a very moist air flow condition. The air parcel in this condition is easily to condense. </a:t>
            </a:r>
          </a:p>
          <a:p>
            <a:pPr marL="0" marR="0" indent="0" algn="l" defTabSz="685800" rtl="0" eaLnBrk="1" fontAlgn="auto" latinLnBrk="0" hangingPunct="1">
              <a:lnSpc>
                <a:spcPct val="100000"/>
              </a:lnSpc>
              <a:spcBef>
                <a:spcPts val="0"/>
              </a:spcBef>
              <a:spcAft>
                <a:spcPts val="0"/>
              </a:spcAft>
              <a:buClrTx/>
              <a:buSzTx/>
              <a:buFontTx/>
              <a:buNone/>
              <a:tabLst/>
              <a:defRPr/>
            </a:pPr>
            <a:r>
              <a:rPr kumimoji="1" lang="en-US" altLang="zh-CN" sz="1400" baseline="0" dirty="0" smtClean="0"/>
              <a:t>We do a roughly calculation about how the air parcel passed over XS area.</a:t>
            </a:r>
          </a:p>
          <a:p>
            <a:pPr marL="0" marR="0" indent="0" algn="l" defTabSz="685800" rtl="0" eaLnBrk="1" fontAlgn="auto" latinLnBrk="0" hangingPunct="1">
              <a:lnSpc>
                <a:spcPct val="100000"/>
              </a:lnSpc>
              <a:spcBef>
                <a:spcPts val="0"/>
              </a:spcBef>
              <a:spcAft>
                <a:spcPts val="0"/>
              </a:spcAft>
              <a:buClrTx/>
              <a:buSzTx/>
              <a:buFontTx/>
              <a:buNone/>
              <a:tabLst/>
              <a:defRPr/>
            </a:pPr>
            <a:r>
              <a:rPr kumimoji="1" lang="en-US" altLang="zh-CN" sz="1400" baseline="0" dirty="0" smtClean="0"/>
              <a:t>As the air parcel passed over the area, </a:t>
            </a:r>
            <a:r>
              <a:rPr kumimoji="1" lang="en-US" altLang="zh-CN" sz="1400" dirty="0" smtClean="0"/>
              <a:t>Time</a:t>
            </a:r>
            <a:r>
              <a:rPr kumimoji="1" lang="zh-CN" altLang="en-US" sz="1400" dirty="0" smtClean="0"/>
              <a:t> </a:t>
            </a:r>
            <a:r>
              <a:rPr kumimoji="1" lang="en-US" altLang="zh-CN" sz="1400" dirty="0" smtClean="0"/>
              <a:t>for</a:t>
            </a:r>
            <a:r>
              <a:rPr kumimoji="1" lang="zh-CN" altLang="en-US" sz="1400" dirty="0" smtClean="0"/>
              <a:t> </a:t>
            </a:r>
            <a:r>
              <a:rPr kumimoji="1" lang="en-US" altLang="zh-CN" sz="1400" dirty="0" smtClean="0"/>
              <a:t>passing</a:t>
            </a:r>
            <a:r>
              <a:rPr kumimoji="1" lang="zh-CN" altLang="en-US" sz="1400" dirty="0" smtClean="0"/>
              <a:t> </a:t>
            </a:r>
            <a:r>
              <a:rPr kumimoji="1" lang="en-US" altLang="zh-CN" sz="1400" dirty="0" smtClean="0"/>
              <a:t>over</a:t>
            </a:r>
            <a:r>
              <a:rPr kumimoji="1" lang="zh-CN" altLang="en-US" sz="1400" dirty="0" smtClean="0"/>
              <a:t> </a:t>
            </a:r>
            <a:r>
              <a:rPr kumimoji="1" lang="en-US" altLang="zh-CN" sz="1400" dirty="0" smtClean="0"/>
              <a:t>terrain</a:t>
            </a:r>
            <a:r>
              <a:rPr kumimoji="1" lang="zh-CN" altLang="en-US" sz="1400" dirty="0" smtClean="0"/>
              <a:t> </a:t>
            </a:r>
            <a:r>
              <a:rPr kumimoji="1" lang="en-US" altLang="zh-CN" sz="1400" dirty="0" smtClean="0"/>
              <a:t>area </a:t>
            </a:r>
            <a:r>
              <a:rPr kumimoji="1" lang="zh-CN" altLang="en-US" sz="1400" dirty="0" smtClean="0"/>
              <a:t> </a:t>
            </a:r>
            <a:r>
              <a:rPr kumimoji="1" lang="en-US" altLang="zh-CN" sz="1400" dirty="0" smtClean="0"/>
              <a:t>=</a:t>
            </a:r>
            <a:r>
              <a:rPr kumimoji="1" lang="zh-CN" altLang="en-US" sz="1400" dirty="0" smtClean="0"/>
              <a:t> </a:t>
            </a:r>
            <a:r>
              <a:rPr kumimoji="1" lang="en-US" altLang="zh-CN" sz="1400" dirty="0" smtClean="0"/>
              <a:t>Terrain</a:t>
            </a:r>
            <a:r>
              <a:rPr kumimoji="1" lang="zh-CN" altLang="en-US" sz="1400" dirty="0" smtClean="0"/>
              <a:t> </a:t>
            </a:r>
            <a:r>
              <a:rPr kumimoji="1" lang="en-US" altLang="zh-CN" sz="1400" dirty="0" smtClean="0"/>
              <a:t>width</a:t>
            </a:r>
            <a:r>
              <a:rPr kumimoji="1" lang="zh-CN" altLang="en-US" sz="1400" dirty="0" smtClean="0"/>
              <a:t> </a:t>
            </a:r>
            <a:r>
              <a:rPr lang="en-US" altLang="zh-CN" sz="1400" dirty="0" smtClean="0"/>
              <a:t>/ speed </a:t>
            </a:r>
            <a:r>
              <a:rPr lang="zh-CN" altLang="en-US" sz="1400" dirty="0" smtClean="0"/>
              <a:t> </a:t>
            </a:r>
            <a:r>
              <a:rPr lang="en-US" altLang="zh-CN" sz="1400" dirty="0" smtClean="0"/>
              <a:t>&lt; 0.5 h, </a:t>
            </a:r>
            <a:r>
              <a:rPr kumimoji="1" lang="en-US" altLang="zh-CN" sz="1400" dirty="0" smtClean="0"/>
              <a:t>Mean w</a:t>
            </a:r>
            <a:r>
              <a:rPr kumimoji="1" lang="zh-CN" altLang="en-US" sz="1400" dirty="0" smtClean="0"/>
              <a:t> </a:t>
            </a:r>
            <a:r>
              <a:rPr lang="en-US" altLang="zh-CN" sz="1400" dirty="0" smtClean="0"/>
              <a:t>&lt; 0.1 m/s</a:t>
            </a:r>
            <a:r>
              <a:rPr kumimoji="1" lang="en-US" altLang="zh-CN" sz="1400" dirty="0" smtClean="0"/>
              <a:t> ,</a:t>
            </a:r>
            <a:r>
              <a:rPr kumimoji="1" lang="en-US" altLang="zh-CN" sz="1400" baseline="0" dirty="0" smtClean="0"/>
              <a:t> the height that the air parcel can clime up was less than 180m. the air parcel can condense but not sufficient for convection.</a:t>
            </a:r>
          </a:p>
          <a:p>
            <a:pPr marL="0" marR="0" indent="0" algn="l" defTabSz="685800" rtl="0" eaLnBrk="1" fontAlgn="auto" latinLnBrk="0" hangingPunct="1">
              <a:lnSpc>
                <a:spcPct val="100000"/>
              </a:lnSpc>
              <a:spcBef>
                <a:spcPts val="0"/>
              </a:spcBef>
              <a:spcAft>
                <a:spcPts val="0"/>
              </a:spcAft>
              <a:buClrTx/>
              <a:buSzTx/>
              <a:buFontTx/>
              <a:buNone/>
              <a:tabLst/>
              <a:defRPr/>
            </a:pPr>
            <a:r>
              <a:rPr kumimoji="1" lang="en-US" altLang="zh-CN" sz="1400" baseline="0" dirty="0" smtClean="0"/>
              <a:t>We thus hypothesis</a:t>
            </a:r>
            <a:r>
              <a:rPr kumimoji="1" lang="zh-CN" altLang="en-US" sz="1400" baseline="0" dirty="0" smtClean="0"/>
              <a:t> </a:t>
            </a:r>
            <a:r>
              <a:rPr kumimoji="1" lang="en-US" altLang="zh-CN" sz="1400" baseline="0" dirty="0" smtClean="0"/>
              <a:t>that</a:t>
            </a:r>
            <a:r>
              <a:rPr kumimoji="1" lang="zh-CN" altLang="en-US" sz="1400" baseline="0" dirty="0" smtClean="0"/>
              <a:t> </a:t>
            </a:r>
            <a:r>
              <a:rPr kumimoji="1" lang="en-US" altLang="zh-CN" sz="1400" baseline="0" dirty="0" smtClean="0"/>
              <a:t>the</a:t>
            </a:r>
            <a:r>
              <a:rPr kumimoji="1" lang="zh-CN" altLang="en-US" sz="1400" baseline="0" dirty="0" smtClean="0"/>
              <a:t> </a:t>
            </a:r>
            <a:r>
              <a:rPr kumimoji="1" lang="en-US" altLang="zh-CN" sz="1400" baseline="0" dirty="0" smtClean="0"/>
              <a:t>rainfall</a:t>
            </a:r>
            <a:r>
              <a:rPr kumimoji="1" lang="zh-CN" altLang="en-US" sz="1400" baseline="0" dirty="0" smtClean="0"/>
              <a:t> </a:t>
            </a:r>
            <a:r>
              <a:rPr kumimoji="1" lang="en-US" altLang="zh-CN" sz="1400" baseline="0" dirty="0" smtClean="0"/>
              <a:t>enhancement</a:t>
            </a:r>
            <a:r>
              <a:rPr kumimoji="1" lang="zh-CN" altLang="en-US" sz="1400" baseline="0" dirty="0" smtClean="0"/>
              <a:t> </a:t>
            </a:r>
            <a:r>
              <a:rPr kumimoji="1" lang="en-US" altLang="zh-CN" sz="1400" baseline="0" dirty="0" smtClean="0"/>
              <a:t>at</a:t>
            </a:r>
            <a:r>
              <a:rPr kumimoji="1" lang="zh-CN" altLang="en-US" sz="1400" baseline="0" dirty="0" smtClean="0"/>
              <a:t> </a:t>
            </a:r>
            <a:r>
              <a:rPr kumimoji="1" lang="en-US" altLang="zh-CN" sz="1400" baseline="0" dirty="0" smtClean="0"/>
              <a:t>XS</a:t>
            </a:r>
            <a:r>
              <a:rPr kumimoji="1" lang="zh-CN" altLang="en-US" sz="1400" baseline="0" dirty="0" smtClean="0"/>
              <a:t> </a:t>
            </a:r>
            <a:r>
              <a:rPr kumimoji="1" lang="en-US" altLang="zh-CN" sz="1400" baseline="0" dirty="0" smtClean="0"/>
              <a:t>area</a:t>
            </a:r>
            <a:r>
              <a:rPr kumimoji="1" lang="zh-CN" altLang="en-US" sz="1400" baseline="0" dirty="0" smtClean="0"/>
              <a:t> </a:t>
            </a:r>
            <a:r>
              <a:rPr kumimoji="1" lang="en-US" altLang="zh-CN" sz="1400" baseline="0" dirty="0" smtClean="0"/>
              <a:t>was</a:t>
            </a:r>
            <a:r>
              <a:rPr kumimoji="1" lang="zh-CN" altLang="en-US" sz="1400" baseline="0" dirty="0" smtClean="0"/>
              <a:t> </a:t>
            </a:r>
            <a:r>
              <a:rPr kumimoji="1" lang="en-US" altLang="zh-CN" sz="1400" baseline="0" dirty="0" smtClean="0"/>
              <a:t>due</a:t>
            </a:r>
            <a:r>
              <a:rPr kumimoji="1" lang="zh-CN" altLang="en-US" sz="1400" baseline="0" dirty="0" smtClean="0"/>
              <a:t> </a:t>
            </a:r>
            <a:r>
              <a:rPr kumimoji="1" lang="en-US" altLang="zh-CN" sz="1400" baseline="0" dirty="0" smtClean="0"/>
              <a:t>to seeder-feeder mechanism. Which means, the pre-exist </a:t>
            </a:r>
            <a:r>
              <a:rPr kumimoji="1" lang="en-US" altLang="zh-CN" sz="1400" baseline="0" dirty="0" err="1" smtClean="0"/>
              <a:t>systerm</a:t>
            </a:r>
            <a:r>
              <a:rPr kumimoji="1" lang="en-US" altLang="zh-CN" sz="1400" baseline="0" dirty="0" smtClean="0"/>
              <a:t> rainfall, collect the cloud drop created by low-level flow while pass over the topography.</a:t>
            </a:r>
            <a:endParaRPr kumimoji="1" lang="zh-CN" altLang="en-US" sz="1400" dirty="0" smtClean="0"/>
          </a:p>
          <a:p>
            <a:pPr marL="0" marR="0" indent="0" algn="l" defTabSz="685800" rtl="0" eaLnBrk="1" fontAlgn="auto" latinLnBrk="0" hangingPunct="1">
              <a:lnSpc>
                <a:spcPct val="100000"/>
              </a:lnSpc>
              <a:spcBef>
                <a:spcPts val="0"/>
              </a:spcBef>
              <a:spcAft>
                <a:spcPts val="0"/>
              </a:spcAft>
              <a:buClrTx/>
              <a:buSzTx/>
              <a:buFontTx/>
              <a:buNone/>
              <a:tabLst/>
              <a:defRPr/>
            </a:pPr>
            <a:endParaRPr kumimoji="1" lang="zh-CN" altLang="en-US" sz="1400" dirty="0"/>
          </a:p>
        </p:txBody>
      </p:sp>
      <p:sp>
        <p:nvSpPr>
          <p:cNvPr id="4" name="幻灯片编号占位符 3"/>
          <p:cNvSpPr>
            <a:spLocks noGrp="1"/>
          </p:cNvSpPr>
          <p:nvPr>
            <p:ph type="sldNum" sz="quarter" idx="10"/>
          </p:nvPr>
        </p:nvSpPr>
        <p:spPr/>
        <p:txBody>
          <a:bodyPr/>
          <a:lstStyle/>
          <a:p>
            <a:fld id="{E3B93139-0B07-C14D-AFDD-084D3FA0C3F4}" type="slidenum">
              <a:rPr kumimoji="1" lang="zh-CN" altLang="en-US" smtClean="0"/>
              <a:t>13</a:t>
            </a:fld>
            <a:endParaRPr kumimoji="1" lang="zh-CN" altLang="en-US"/>
          </a:p>
        </p:txBody>
      </p:sp>
      <p:sp>
        <p:nvSpPr>
          <p:cNvPr id="5" name="日期占位符 4"/>
          <p:cNvSpPr>
            <a:spLocks noGrp="1"/>
          </p:cNvSpPr>
          <p:nvPr>
            <p:ph type="dt" idx="11"/>
          </p:nvPr>
        </p:nvSpPr>
        <p:spPr/>
        <p:txBody>
          <a:bodyPr/>
          <a:lstStyle/>
          <a:p>
            <a:fld id="{6E55CB03-233C-074E-A014-13024FCA49B3}" type="datetime1">
              <a:rPr kumimoji="1" lang="zh-CN" altLang="en-US" smtClean="0"/>
              <a:t>2018/5/21</a:t>
            </a:fld>
            <a:endParaRPr kumimoji="1" lang="zh-CN" altLang="en-US"/>
          </a:p>
        </p:txBody>
      </p:sp>
      <p:sp>
        <p:nvSpPr>
          <p:cNvPr id="6" name="页脚占位符 5"/>
          <p:cNvSpPr>
            <a:spLocks noGrp="1"/>
          </p:cNvSpPr>
          <p:nvPr>
            <p:ph type="ftr" sz="quarter" idx="12"/>
          </p:nvPr>
        </p:nvSpPr>
        <p:spPr/>
        <p:txBody>
          <a:bodyPr/>
          <a:lstStyle/>
          <a:p>
            <a:endParaRPr kumimoji="1" lang="zh-CN" altLang="en-US"/>
          </a:p>
        </p:txBody>
      </p:sp>
    </p:spTree>
    <p:extLst>
      <p:ext uri="{BB962C8B-B14F-4D97-AF65-F5344CB8AC3E}">
        <p14:creationId xmlns:p14="http://schemas.microsoft.com/office/powerpoint/2010/main" val="1927862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800" dirty="0" smtClean="0"/>
              <a:t>Yu</a:t>
            </a:r>
            <a:r>
              <a:rPr kumimoji="1" lang="zh-CN" altLang="en-US" sz="1800" dirty="0" smtClean="0"/>
              <a:t> </a:t>
            </a:r>
            <a:r>
              <a:rPr kumimoji="1" lang="en-US" altLang="zh-CN" sz="1800" dirty="0" smtClean="0"/>
              <a:t>and</a:t>
            </a:r>
            <a:r>
              <a:rPr kumimoji="1" lang="zh-CN" altLang="en-US" sz="1800" dirty="0" smtClean="0"/>
              <a:t> </a:t>
            </a:r>
            <a:r>
              <a:rPr kumimoji="1" lang="en-US" altLang="zh-CN" sz="1800" dirty="0" smtClean="0"/>
              <a:t>Cheng</a:t>
            </a:r>
            <a:r>
              <a:rPr kumimoji="1" lang="zh-CN" altLang="en-US" sz="1800" dirty="0" smtClean="0"/>
              <a:t> </a:t>
            </a:r>
            <a:r>
              <a:rPr kumimoji="1" lang="en-US" altLang="zh-CN" sz="1800" dirty="0" smtClean="0"/>
              <a:t>2013</a:t>
            </a:r>
            <a:r>
              <a:rPr kumimoji="1" lang="zh-CN" altLang="en-US" sz="1800" baseline="0" dirty="0" smtClean="0"/>
              <a:t> </a:t>
            </a:r>
            <a:r>
              <a:rPr kumimoji="1" lang="en-US" altLang="zh-CN" sz="1800" baseline="0" dirty="0" smtClean="0"/>
              <a:t>diagnose</a:t>
            </a:r>
            <a:r>
              <a:rPr kumimoji="1" lang="zh-CN" altLang="en-US" sz="1800" baseline="0" dirty="0" smtClean="0"/>
              <a:t> </a:t>
            </a:r>
            <a:r>
              <a:rPr kumimoji="1" lang="en-US" altLang="zh-CN" sz="1800" baseline="0" dirty="0" smtClean="0"/>
              <a:t>method about seeder-feeder mechanism was applied.</a:t>
            </a:r>
          </a:p>
          <a:p>
            <a:r>
              <a:rPr kumimoji="1" lang="en-US" altLang="zh-CN" sz="1800" baseline="0" dirty="0" smtClean="0"/>
              <a:t>the rainfall in upstream area stands for the back ground rainfall</a:t>
            </a:r>
          </a:p>
          <a:p>
            <a:r>
              <a:rPr kumimoji="1" lang="en-US" altLang="zh-CN" sz="1800" baseline="0" dirty="0" smtClean="0"/>
              <a:t>U is the upcoming wind </a:t>
            </a:r>
            <a:r>
              <a:rPr kumimoji="1" lang="en-US" altLang="zh-CN" sz="1800" baseline="0" dirty="0" err="1" smtClean="0"/>
              <a:t>spped</a:t>
            </a:r>
            <a:endParaRPr kumimoji="1" lang="en-US" altLang="zh-CN" sz="1800" baseline="0" dirty="0" smtClean="0"/>
          </a:p>
          <a:p>
            <a:r>
              <a:rPr kumimoji="1" lang="en-US" altLang="zh-CN" sz="1800" baseline="0" dirty="0" smtClean="0"/>
              <a:t>Delta R was the amount of rainfall enhancement.</a:t>
            </a:r>
          </a:p>
          <a:p>
            <a:pPr marL="0" marR="0" indent="0" algn="l" defTabSz="685800" rtl="0" eaLnBrk="1" fontAlgn="auto" latinLnBrk="0" hangingPunct="1">
              <a:lnSpc>
                <a:spcPct val="100000"/>
              </a:lnSpc>
              <a:spcBef>
                <a:spcPts val="0"/>
              </a:spcBef>
              <a:spcAft>
                <a:spcPts val="0"/>
              </a:spcAft>
              <a:buClrTx/>
              <a:buSzTx/>
              <a:buFontTx/>
              <a:buNone/>
              <a:tabLst/>
              <a:defRPr/>
            </a:pPr>
            <a:r>
              <a:rPr kumimoji="1" lang="en-US" altLang="zh-CN" sz="1800" baseline="0" dirty="0" smtClean="0"/>
              <a:t>The result shows when rainfall enhancement happened at XS area, the relationship between delta R and background rainfall time U is </a:t>
            </a:r>
            <a:r>
              <a:rPr kumimoji="1" lang="en-US" altLang="zh-CN" sz="1800" baseline="0" dirty="0" err="1" smtClean="0"/>
              <a:t>significant.and</a:t>
            </a:r>
            <a:r>
              <a:rPr kumimoji="1" lang="en-US" altLang="zh-CN" sz="1800" baseline="0" dirty="0" smtClean="0"/>
              <a:t> can pass </a:t>
            </a:r>
            <a:r>
              <a:rPr kumimoji="0" lang="en-US" altLang="zh-CN" sz="1800" kern="1200" baseline="0" dirty="0" smtClean="0">
                <a:solidFill>
                  <a:schemeClr val="tx1"/>
                </a:solidFill>
                <a:effectLst/>
                <a:latin typeface="+mn-lt"/>
                <a:ea typeface="+mn-ea"/>
                <a:cs typeface="+mn-cs"/>
              </a:rPr>
              <a:t>99</a:t>
            </a:r>
            <a:r>
              <a:rPr lang="en-US" altLang="zh-CN" sz="1800" kern="1200" dirty="0" smtClean="0">
                <a:solidFill>
                  <a:schemeClr val="tx1"/>
                </a:solidFill>
                <a:effectLst/>
                <a:latin typeface="+mn-lt"/>
                <a:ea typeface="+mn-ea"/>
                <a:cs typeface="+mn-cs"/>
              </a:rPr>
              <a:t>% confidence level(for n-2=16,0.59 is</a:t>
            </a:r>
            <a:r>
              <a:rPr lang="en-US" altLang="zh-CN" sz="1800" kern="1200" baseline="0" dirty="0" smtClean="0">
                <a:solidFill>
                  <a:schemeClr val="tx1"/>
                </a:solidFill>
                <a:effectLst/>
                <a:latin typeface="+mn-lt"/>
                <a:ea typeface="+mn-ea"/>
                <a:cs typeface="+mn-cs"/>
              </a:rPr>
              <a:t> enough</a:t>
            </a:r>
            <a:r>
              <a:rPr lang="en-US" altLang="zh-CN" sz="1800" kern="1200" dirty="0" smtClean="0">
                <a:solidFill>
                  <a:schemeClr val="tx1"/>
                </a:solidFill>
                <a:effectLst/>
                <a:latin typeface="+mn-lt"/>
                <a:ea typeface="+mn-ea"/>
                <a:cs typeface="+mn-cs"/>
              </a:rPr>
              <a:t>).</a:t>
            </a:r>
            <a:r>
              <a:rPr kumimoji="1" lang="en-US" altLang="zh-CN" sz="1800" baseline="0" dirty="0" smtClean="0"/>
              <a:t>But for both SMS1 and 2 area, there’s no significant linkage between them.</a:t>
            </a:r>
            <a:endParaRPr kumimoji="1" lang="zh-CN" altLang="en-US" sz="1800" dirty="0"/>
          </a:p>
        </p:txBody>
      </p:sp>
      <p:sp>
        <p:nvSpPr>
          <p:cNvPr id="4" name="幻灯片编号占位符 3"/>
          <p:cNvSpPr>
            <a:spLocks noGrp="1"/>
          </p:cNvSpPr>
          <p:nvPr>
            <p:ph type="sldNum" sz="quarter" idx="10"/>
          </p:nvPr>
        </p:nvSpPr>
        <p:spPr/>
        <p:txBody>
          <a:bodyPr/>
          <a:lstStyle/>
          <a:p>
            <a:fld id="{E3B93139-0B07-C14D-AFDD-084D3FA0C3F4}" type="slidenum">
              <a:rPr kumimoji="1" lang="zh-CN" altLang="en-US" smtClean="0"/>
              <a:t>14</a:t>
            </a:fld>
            <a:endParaRPr kumimoji="1" lang="zh-CN" altLang="en-US"/>
          </a:p>
        </p:txBody>
      </p:sp>
      <p:sp>
        <p:nvSpPr>
          <p:cNvPr id="5" name="日期占位符 4"/>
          <p:cNvSpPr>
            <a:spLocks noGrp="1"/>
          </p:cNvSpPr>
          <p:nvPr>
            <p:ph type="dt" idx="11"/>
          </p:nvPr>
        </p:nvSpPr>
        <p:spPr/>
        <p:txBody>
          <a:bodyPr/>
          <a:lstStyle/>
          <a:p>
            <a:fld id="{26F6710B-3D1E-A242-901B-4958E476C94E}" type="datetime1">
              <a:rPr kumimoji="1" lang="zh-CN" altLang="en-US" smtClean="0"/>
              <a:t>2018/5/21</a:t>
            </a:fld>
            <a:endParaRPr kumimoji="1" lang="zh-CN" altLang="en-US"/>
          </a:p>
        </p:txBody>
      </p:sp>
      <p:sp>
        <p:nvSpPr>
          <p:cNvPr id="6" name="页脚占位符 5"/>
          <p:cNvSpPr>
            <a:spLocks noGrp="1"/>
          </p:cNvSpPr>
          <p:nvPr>
            <p:ph type="ftr" sz="quarter" idx="12"/>
          </p:nvPr>
        </p:nvSpPr>
        <p:spPr/>
        <p:txBody>
          <a:bodyPr/>
          <a:lstStyle/>
          <a:p>
            <a:endParaRPr kumimoji="1" lang="zh-CN" altLang="en-US"/>
          </a:p>
        </p:txBody>
      </p:sp>
    </p:spTree>
    <p:extLst>
      <p:ext uri="{BB962C8B-B14F-4D97-AF65-F5344CB8AC3E}">
        <p14:creationId xmlns:p14="http://schemas.microsoft.com/office/powerpoint/2010/main" val="1369100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smtClean="0"/>
              <a:t>Conclution</a:t>
            </a:r>
            <a:r>
              <a:rPr kumimoji="1" lang="en-US" altLang="zh-CN" baseline="0" dirty="0" smtClean="0"/>
              <a:t> </a:t>
            </a:r>
            <a:endParaRPr kumimoji="1" lang="zh-CN" altLang="en-US" dirty="0"/>
          </a:p>
        </p:txBody>
      </p:sp>
      <p:sp>
        <p:nvSpPr>
          <p:cNvPr id="4" name="幻灯片编号占位符 3"/>
          <p:cNvSpPr>
            <a:spLocks noGrp="1"/>
          </p:cNvSpPr>
          <p:nvPr>
            <p:ph type="sldNum" sz="quarter" idx="10"/>
          </p:nvPr>
        </p:nvSpPr>
        <p:spPr/>
        <p:txBody>
          <a:bodyPr/>
          <a:lstStyle/>
          <a:p>
            <a:fld id="{84BED1E6-1CC8-BF4E-AE7E-D8F66E86290D}" type="slidenum">
              <a:rPr kumimoji="1" lang="zh-CN" altLang="en-US" smtClean="0"/>
              <a:t>15</a:t>
            </a:fld>
            <a:endParaRPr kumimoji="1" lang="zh-CN" altLang="en-US"/>
          </a:p>
        </p:txBody>
      </p:sp>
      <p:sp>
        <p:nvSpPr>
          <p:cNvPr id="5" name="日期占位符 4"/>
          <p:cNvSpPr>
            <a:spLocks noGrp="1"/>
          </p:cNvSpPr>
          <p:nvPr>
            <p:ph type="dt" idx="11"/>
          </p:nvPr>
        </p:nvSpPr>
        <p:spPr/>
        <p:txBody>
          <a:bodyPr/>
          <a:lstStyle/>
          <a:p>
            <a:fld id="{C83FF9AE-9E8D-104A-9248-8FFC9F71D7E1}" type="datetime1">
              <a:rPr kumimoji="1" lang="zh-CN" altLang="en-US" smtClean="0"/>
              <a:t>2018/5/21</a:t>
            </a:fld>
            <a:endParaRPr kumimoji="1" lang="zh-CN" altLang="en-US"/>
          </a:p>
        </p:txBody>
      </p:sp>
      <p:sp>
        <p:nvSpPr>
          <p:cNvPr id="6" name="页脚占位符 5"/>
          <p:cNvSpPr>
            <a:spLocks noGrp="1"/>
          </p:cNvSpPr>
          <p:nvPr>
            <p:ph type="ftr" sz="quarter" idx="12"/>
          </p:nvPr>
        </p:nvSpPr>
        <p:spPr/>
        <p:txBody>
          <a:bodyPr/>
          <a:lstStyle/>
          <a:p>
            <a:endParaRPr kumimoji="1" lang="zh-CN" altLang="en-US"/>
          </a:p>
        </p:txBody>
      </p:sp>
    </p:spTree>
    <p:extLst>
      <p:ext uri="{BB962C8B-B14F-4D97-AF65-F5344CB8AC3E}">
        <p14:creationId xmlns:p14="http://schemas.microsoft.com/office/powerpoint/2010/main" val="341721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日期占位符 3"/>
          <p:cNvSpPr>
            <a:spLocks noGrp="1"/>
          </p:cNvSpPr>
          <p:nvPr>
            <p:ph type="dt" idx="10"/>
          </p:nvPr>
        </p:nvSpPr>
        <p:spPr/>
        <p:txBody>
          <a:bodyPr/>
          <a:lstStyle/>
          <a:p>
            <a:fld id="{6DDC7C23-6988-E54B-AA11-8F7FC291BA79}" type="datetime1">
              <a:rPr kumimoji="1" lang="zh-CN" altLang="en-US" smtClean="0"/>
              <a:t>2018/5/21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E3B93139-0B07-C14D-AFDD-084D3FA0C3F4}" type="slidenum">
              <a:rPr kumimoji="1" lang="zh-CN" altLang="en-US" smtClean="0"/>
              <a:t>16</a:t>
            </a:fld>
            <a:endParaRPr kumimoji="1" lang="zh-CN" altLang="en-US"/>
          </a:p>
        </p:txBody>
      </p:sp>
    </p:spTree>
    <p:extLst>
      <p:ext uri="{BB962C8B-B14F-4D97-AF65-F5344CB8AC3E}">
        <p14:creationId xmlns:p14="http://schemas.microsoft.com/office/powerpoint/2010/main" val="2116188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E3B93139-0B07-C14D-AFDD-084D3FA0C3F4}" type="slidenum">
              <a:rPr kumimoji="1" lang="zh-CN" altLang="en-US" smtClean="0"/>
              <a:t>17</a:t>
            </a:fld>
            <a:endParaRPr kumimoji="1" lang="zh-CN" altLang="en-US"/>
          </a:p>
        </p:txBody>
      </p:sp>
      <p:sp>
        <p:nvSpPr>
          <p:cNvPr id="5" name="日期占位符 4"/>
          <p:cNvSpPr>
            <a:spLocks noGrp="1"/>
          </p:cNvSpPr>
          <p:nvPr>
            <p:ph type="dt" idx="11"/>
          </p:nvPr>
        </p:nvSpPr>
        <p:spPr/>
        <p:txBody>
          <a:bodyPr/>
          <a:lstStyle/>
          <a:p>
            <a:fld id="{EDA612F2-D7B6-624C-9828-11EE6E9D30E9}" type="datetime1">
              <a:rPr kumimoji="1" lang="zh-CN" altLang="en-US" smtClean="0"/>
              <a:t>2018/5/21</a:t>
            </a:fld>
            <a:endParaRPr kumimoji="1" lang="zh-CN" altLang="en-US"/>
          </a:p>
        </p:txBody>
      </p:sp>
      <p:sp>
        <p:nvSpPr>
          <p:cNvPr id="6" name="页脚占位符 5"/>
          <p:cNvSpPr>
            <a:spLocks noGrp="1"/>
          </p:cNvSpPr>
          <p:nvPr>
            <p:ph type="ftr" sz="quarter" idx="12"/>
          </p:nvPr>
        </p:nvSpPr>
        <p:spPr/>
        <p:txBody>
          <a:bodyPr/>
          <a:lstStyle/>
          <a:p>
            <a:endParaRPr kumimoji="1" lang="zh-CN" altLang="en-US"/>
          </a:p>
        </p:txBody>
      </p:sp>
    </p:spTree>
    <p:extLst>
      <p:ext uri="{BB962C8B-B14F-4D97-AF65-F5344CB8AC3E}">
        <p14:creationId xmlns:p14="http://schemas.microsoft.com/office/powerpoint/2010/main" val="1986061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800" dirty="0" smtClean="0"/>
              <a:t>My</a:t>
            </a:r>
            <a:r>
              <a:rPr kumimoji="1" lang="zh-CN" altLang="en-US" sz="1800" dirty="0" smtClean="0"/>
              <a:t> </a:t>
            </a:r>
            <a:r>
              <a:rPr kumimoji="1" lang="en-US" altLang="zh-CN" sz="1800" dirty="0" smtClean="0"/>
              <a:t>presentation</a:t>
            </a:r>
            <a:r>
              <a:rPr kumimoji="1" lang="zh-CN" altLang="en-US" sz="1800" dirty="0" smtClean="0"/>
              <a:t> </a:t>
            </a:r>
            <a:r>
              <a:rPr kumimoji="1" lang="en-US" altLang="zh-CN" sz="1800" dirty="0" smtClean="0"/>
              <a:t>will</a:t>
            </a:r>
            <a:r>
              <a:rPr kumimoji="1" lang="zh-CN" altLang="en-US" sz="1800" baseline="0" dirty="0" smtClean="0"/>
              <a:t> </a:t>
            </a:r>
            <a:r>
              <a:rPr kumimoji="1" lang="en-US" altLang="zh-CN" sz="1800" baseline="0" dirty="0" smtClean="0"/>
              <a:t>be</a:t>
            </a:r>
            <a:r>
              <a:rPr kumimoji="1" lang="zh-CN" altLang="en-US" sz="1800" dirty="0" smtClean="0"/>
              <a:t> </a:t>
            </a:r>
            <a:r>
              <a:rPr kumimoji="1" lang="en-US" altLang="zh-CN" sz="1800" dirty="0" smtClean="0"/>
              <a:t>structured</a:t>
            </a:r>
            <a:r>
              <a:rPr kumimoji="1" lang="zh-CN" altLang="en-US" sz="1800" dirty="0" smtClean="0"/>
              <a:t> </a:t>
            </a:r>
            <a:r>
              <a:rPr kumimoji="1" lang="en-US" altLang="zh-CN" sz="1800" dirty="0" smtClean="0"/>
              <a:t>in</a:t>
            </a:r>
            <a:r>
              <a:rPr kumimoji="1" lang="zh-CN" altLang="en-US" sz="1800" dirty="0" smtClean="0"/>
              <a:t> </a:t>
            </a:r>
            <a:r>
              <a:rPr kumimoji="1" lang="en-US" altLang="zh-CN" sz="1800" dirty="0" smtClean="0"/>
              <a:t>these</a:t>
            </a:r>
            <a:r>
              <a:rPr kumimoji="1" lang="zh-CN" altLang="en-US" sz="1800" dirty="0" smtClean="0"/>
              <a:t> </a:t>
            </a:r>
            <a:r>
              <a:rPr kumimoji="1" lang="en-US" altLang="zh-CN" sz="1800" dirty="0" smtClean="0"/>
              <a:t>following</a:t>
            </a:r>
            <a:r>
              <a:rPr kumimoji="1" lang="zh-CN" altLang="en-US" sz="1800" dirty="0" smtClean="0"/>
              <a:t> </a:t>
            </a:r>
            <a:r>
              <a:rPr kumimoji="1" lang="en-US" altLang="zh-CN" sz="1800" dirty="0" smtClean="0"/>
              <a:t>parts</a:t>
            </a:r>
            <a:endParaRPr kumimoji="1" lang="zh-CN" altLang="en-US" sz="1800" dirty="0"/>
          </a:p>
        </p:txBody>
      </p:sp>
      <p:sp>
        <p:nvSpPr>
          <p:cNvPr id="4" name="幻灯片编号占位符 3"/>
          <p:cNvSpPr>
            <a:spLocks noGrp="1"/>
          </p:cNvSpPr>
          <p:nvPr>
            <p:ph type="sldNum" sz="quarter" idx="10"/>
          </p:nvPr>
        </p:nvSpPr>
        <p:spPr/>
        <p:txBody>
          <a:bodyPr/>
          <a:lstStyle/>
          <a:p>
            <a:fld id="{E3B93139-0B07-C14D-AFDD-084D3FA0C3F4}" type="slidenum">
              <a:rPr kumimoji="1" lang="zh-CN" altLang="en-US" smtClean="0"/>
              <a:t>2</a:t>
            </a:fld>
            <a:endParaRPr kumimoji="1" lang="zh-CN" altLang="en-US"/>
          </a:p>
        </p:txBody>
      </p:sp>
      <p:sp>
        <p:nvSpPr>
          <p:cNvPr id="5" name="日期占位符 4"/>
          <p:cNvSpPr>
            <a:spLocks noGrp="1"/>
          </p:cNvSpPr>
          <p:nvPr>
            <p:ph type="dt" idx="11"/>
          </p:nvPr>
        </p:nvSpPr>
        <p:spPr/>
        <p:txBody>
          <a:bodyPr/>
          <a:lstStyle/>
          <a:p>
            <a:fld id="{E392BF29-FCE5-E140-A013-BDCEC65238D1}" type="datetime1">
              <a:rPr kumimoji="1" lang="zh-CN" altLang="en-US" smtClean="0"/>
              <a:t>2018/5/21</a:t>
            </a:fld>
            <a:endParaRPr kumimoji="1" lang="zh-CN" altLang="en-US"/>
          </a:p>
        </p:txBody>
      </p:sp>
      <p:sp>
        <p:nvSpPr>
          <p:cNvPr id="6" name="页脚占位符 5"/>
          <p:cNvSpPr>
            <a:spLocks noGrp="1"/>
          </p:cNvSpPr>
          <p:nvPr>
            <p:ph type="ftr" sz="quarter" idx="12"/>
          </p:nvPr>
        </p:nvSpPr>
        <p:spPr/>
        <p:txBody>
          <a:bodyPr/>
          <a:lstStyle/>
          <a:p>
            <a:endParaRPr kumimoji="1" lang="zh-CN" altLang="en-US"/>
          </a:p>
        </p:txBody>
      </p:sp>
    </p:spTree>
    <p:extLst>
      <p:ext uri="{BB962C8B-B14F-4D97-AF65-F5344CB8AC3E}">
        <p14:creationId xmlns:p14="http://schemas.microsoft.com/office/powerpoint/2010/main" val="787310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800" dirty="0" err="1" smtClean="0"/>
              <a:t>Firt</a:t>
            </a:r>
            <a:r>
              <a:rPr kumimoji="1" lang="zh-CN" altLang="en-US" sz="1800" dirty="0" smtClean="0"/>
              <a:t> </a:t>
            </a:r>
            <a:r>
              <a:rPr kumimoji="1" lang="en-US" altLang="zh-CN" sz="1800" dirty="0" smtClean="0"/>
              <a:t>introduction</a:t>
            </a:r>
            <a:r>
              <a:rPr kumimoji="1" lang="zh-CN" altLang="en-US" sz="1800" dirty="0" smtClean="0"/>
              <a:t>，</a:t>
            </a:r>
            <a:r>
              <a:rPr kumimoji="1" lang="en-US" altLang="zh-CN" sz="1800" dirty="0" smtClean="0"/>
              <a:t>as</a:t>
            </a:r>
            <a:r>
              <a:rPr kumimoji="1" lang="zh-CN" altLang="en-US" sz="1800" dirty="0" smtClean="0"/>
              <a:t> </a:t>
            </a:r>
            <a:r>
              <a:rPr kumimoji="1" lang="en-US" altLang="zh-CN" sz="1800" dirty="0" smtClean="0"/>
              <a:t>we</a:t>
            </a:r>
            <a:r>
              <a:rPr kumimoji="1" lang="zh-CN" altLang="en-US" sz="1800" dirty="0" smtClean="0"/>
              <a:t> </a:t>
            </a:r>
            <a:r>
              <a:rPr kumimoji="1" lang="en-US" altLang="zh-CN" sz="1800" dirty="0" smtClean="0"/>
              <a:t>all</a:t>
            </a:r>
            <a:r>
              <a:rPr kumimoji="1" lang="zh-CN" altLang="en-US" sz="1800" dirty="0" smtClean="0"/>
              <a:t> </a:t>
            </a:r>
            <a:r>
              <a:rPr kumimoji="1" lang="en-US" altLang="zh-CN" sz="1800" dirty="0" smtClean="0"/>
              <a:t>know</a:t>
            </a:r>
            <a:r>
              <a:rPr kumimoji="1" lang="zh-CN" altLang="en-US" sz="1800" dirty="0" smtClean="0"/>
              <a:t>，</a:t>
            </a:r>
            <a:r>
              <a:rPr kumimoji="1" lang="en-US" altLang="zh-CN" sz="1800" baseline="0" dirty="0" smtClean="0"/>
              <a:t>eastern</a:t>
            </a:r>
            <a:r>
              <a:rPr kumimoji="1" lang="zh-CN" altLang="en-US" sz="1800" baseline="0" dirty="0" smtClean="0"/>
              <a:t> </a:t>
            </a:r>
            <a:r>
              <a:rPr kumimoji="1" lang="en-US" altLang="zh-CN" sz="1800" baseline="0" dirty="0" smtClean="0"/>
              <a:t>china</a:t>
            </a:r>
            <a:r>
              <a:rPr kumimoji="1" lang="zh-CN" altLang="en-US" sz="1800" baseline="0" dirty="0" smtClean="0"/>
              <a:t> </a:t>
            </a:r>
            <a:r>
              <a:rPr kumimoji="1" lang="en-US" altLang="zh-CN" sz="1800" baseline="0" dirty="0" smtClean="0"/>
              <a:t>coast</a:t>
            </a:r>
            <a:r>
              <a:rPr kumimoji="1" lang="zh-CN" altLang="en-US" sz="1800" baseline="0" dirty="0" smtClean="0"/>
              <a:t> </a:t>
            </a:r>
            <a:r>
              <a:rPr kumimoji="1" lang="en-US" altLang="zh-CN" sz="1800" baseline="0" dirty="0" smtClean="0"/>
              <a:t>is</a:t>
            </a:r>
            <a:r>
              <a:rPr kumimoji="1" lang="zh-CN" altLang="en-US" sz="1800" baseline="0" dirty="0" smtClean="0"/>
              <a:t> </a:t>
            </a:r>
            <a:r>
              <a:rPr kumimoji="1" lang="en-US" altLang="zh-CN" sz="1800" baseline="0" dirty="0" smtClean="0"/>
              <a:t>one</a:t>
            </a:r>
            <a:r>
              <a:rPr kumimoji="1" lang="zh-CN" altLang="en-US" sz="1800" baseline="0" dirty="0" smtClean="0"/>
              <a:t> </a:t>
            </a:r>
            <a:r>
              <a:rPr kumimoji="1" lang="en-US" altLang="zh-CN" sz="1800" baseline="0" dirty="0" smtClean="0"/>
              <a:t>of the most frequent area tropical cyclone make landfall in.</a:t>
            </a:r>
            <a:r>
              <a:rPr kumimoji="1" lang="zh-CN" altLang="en-US" sz="1800" baseline="0" dirty="0" smtClean="0"/>
              <a:t> </a:t>
            </a:r>
            <a:r>
              <a:rPr kumimoji="1" lang="en-US" altLang="zh-CN" sz="1800" baseline="0" dirty="0" smtClean="0"/>
              <a:t>Since</a:t>
            </a:r>
            <a:r>
              <a:rPr kumimoji="1" lang="zh-CN" altLang="en-US" sz="1800" baseline="0" dirty="0" smtClean="0"/>
              <a:t> </a:t>
            </a:r>
            <a:r>
              <a:rPr kumimoji="1" lang="en-US" altLang="zh-CN" sz="1800" baseline="0" dirty="0" smtClean="0"/>
              <a:t>there</a:t>
            </a:r>
            <a:r>
              <a:rPr kumimoji="1" lang="zh-CN" altLang="en-US" sz="1800" baseline="0" dirty="0" smtClean="0"/>
              <a:t> </a:t>
            </a:r>
            <a:r>
              <a:rPr kumimoji="1" lang="en-US" altLang="zh-CN" sz="1800" baseline="0" dirty="0" smtClean="0"/>
              <a:t>are</a:t>
            </a:r>
            <a:r>
              <a:rPr kumimoji="1" lang="zh-CN" altLang="en-US" sz="1800" baseline="0" dirty="0" smtClean="0"/>
              <a:t> </a:t>
            </a:r>
            <a:r>
              <a:rPr kumimoji="1" lang="en-US" altLang="zh-CN" sz="1800" baseline="0" dirty="0" smtClean="0"/>
              <a:t>several</a:t>
            </a:r>
            <a:r>
              <a:rPr kumimoji="1" lang="zh-CN" altLang="en-US" sz="1800" baseline="0" dirty="0" smtClean="0"/>
              <a:t> </a:t>
            </a:r>
            <a:r>
              <a:rPr kumimoji="1" lang="en-US" altLang="zh-CN" sz="1800" baseline="0" dirty="0" smtClean="0"/>
              <a:t>mountains</a:t>
            </a:r>
            <a:r>
              <a:rPr kumimoji="1" lang="zh-CN" altLang="en-US" sz="1800" baseline="0" dirty="0" smtClean="0"/>
              <a:t> </a:t>
            </a:r>
            <a:r>
              <a:rPr kumimoji="1" lang="en-US" altLang="zh-CN" sz="1800" baseline="0" dirty="0" smtClean="0"/>
              <a:t>and</a:t>
            </a:r>
            <a:r>
              <a:rPr kumimoji="1" lang="zh-CN" altLang="en-US" sz="1800" baseline="0" dirty="0" smtClean="0"/>
              <a:t> </a:t>
            </a:r>
            <a:r>
              <a:rPr kumimoji="1" lang="en-US" altLang="zh-CN" sz="1800" baseline="0" dirty="0" smtClean="0"/>
              <a:t>hills</a:t>
            </a:r>
            <a:r>
              <a:rPr kumimoji="1" lang="zh-CN" altLang="en-US" sz="1800" baseline="0" dirty="0" smtClean="0"/>
              <a:t> </a:t>
            </a:r>
            <a:r>
              <a:rPr kumimoji="1" lang="en-US" altLang="zh-CN" sz="1800" baseline="0" dirty="0" smtClean="0"/>
              <a:t>locate</a:t>
            </a:r>
            <a:r>
              <a:rPr kumimoji="1" lang="zh-CN" altLang="en-US" sz="1800" baseline="0" dirty="0" smtClean="0"/>
              <a:t> </a:t>
            </a:r>
            <a:r>
              <a:rPr kumimoji="1" lang="en-US" altLang="zh-CN" sz="1800" baseline="0" dirty="0" smtClean="0"/>
              <a:t>the</a:t>
            </a:r>
            <a:r>
              <a:rPr kumimoji="1" lang="zh-CN" altLang="en-US" sz="1800" baseline="0" dirty="0" smtClean="0"/>
              <a:t> </a:t>
            </a:r>
            <a:r>
              <a:rPr kumimoji="1" lang="en-US" altLang="zh-CN" sz="1800" baseline="0" dirty="0" smtClean="0"/>
              <a:t>area,</a:t>
            </a:r>
            <a:r>
              <a:rPr kumimoji="1" lang="zh-CN" altLang="en-US" sz="1800" baseline="0" dirty="0" smtClean="0"/>
              <a:t> </a:t>
            </a:r>
            <a:r>
              <a:rPr kumimoji="1" lang="en-US" altLang="zh-CN" sz="1800" baseline="0" dirty="0" smtClean="0"/>
              <a:t>heavy</a:t>
            </a:r>
            <a:r>
              <a:rPr kumimoji="1" lang="zh-CN" altLang="en-US" sz="1800" baseline="0" dirty="0" smtClean="0"/>
              <a:t> </a:t>
            </a:r>
            <a:r>
              <a:rPr kumimoji="1" lang="en-US" altLang="zh-CN" sz="1800" baseline="0" dirty="0" smtClean="0"/>
              <a:t>rainfall</a:t>
            </a:r>
            <a:r>
              <a:rPr kumimoji="1" lang="zh-CN" altLang="en-US" sz="1800" baseline="0" dirty="0" smtClean="0"/>
              <a:t> </a:t>
            </a:r>
            <a:r>
              <a:rPr kumimoji="1" lang="en-US" altLang="zh-CN" sz="1800" baseline="0" dirty="0" smtClean="0"/>
              <a:t>can</a:t>
            </a:r>
            <a:r>
              <a:rPr kumimoji="1" lang="zh-CN" altLang="en-US" sz="1800" baseline="0" dirty="0" smtClean="0"/>
              <a:t> </a:t>
            </a:r>
            <a:r>
              <a:rPr kumimoji="1" lang="en-US" altLang="zh-CN" sz="1800" baseline="0" dirty="0" smtClean="0"/>
              <a:t>occur</a:t>
            </a:r>
            <a:r>
              <a:rPr kumimoji="1" lang="zh-CN" altLang="en-US" sz="1800" baseline="0" dirty="0" smtClean="0"/>
              <a:t> </a:t>
            </a:r>
            <a:r>
              <a:rPr kumimoji="1" lang="en-US" altLang="zh-CN" sz="1800" baseline="0" dirty="0" smtClean="0"/>
              <a:t>under</a:t>
            </a:r>
            <a:r>
              <a:rPr kumimoji="1" lang="zh-CN" altLang="en-US" sz="1800" baseline="0" dirty="0" smtClean="0"/>
              <a:t> </a:t>
            </a:r>
            <a:r>
              <a:rPr kumimoji="1" lang="en-US" altLang="zh-CN" sz="1800" baseline="0" dirty="0" smtClean="0"/>
              <a:t>the</a:t>
            </a:r>
            <a:r>
              <a:rPr kumimoji="1" lang="zh-CN" altLang="en-US" sz="1800" baseline="0" dirty="0" smtClean="0"/>
              <a:t> </a:t>
            </a:r>
            <a:r>
              <a:rPr kumimoji="1" lang="en-US" altLang="zh-CN" sz="1800" baseline="0" dirty="0" smtClean="0"/>
              <a:t>interaction</a:t>
            </a:r>
            <a:r>
              <a:rPr kumimoji="1" lang="zh-CN" altLang="en-US" sz="1800" baseline="0" dirty="0" smtClean="0"/>
              <a:t> </a:t>
            </a:r>
            <a:r>
              <a:rPr kumimoji="1" lang="en-US" altLang="zh-CN" sz="1800" baseline="0" dirty="0" smtClean="0"/>
              <a:t>between</a:t>
            </a:r>
            <a:r>
              <a:rPr kumimoji="1" lang="zh-CN" altLang="en-US" sz="1800" baseline="0" dirty="0" smtClean="0"/>
              <a:t> </a:t>
            </a:r>
            <a:r>
              <a:rPr kumimoji="1" lang="en-US" altLang="zh-CN" sz="1800" baseline="0" dirty="0" smtClean="0"/>
              <a:t>local</a:t>
            </a:r>
            <a:r>
              <a:rPr kumimoji="1" lang="zh-CN" altLang="en-US" sz="1800" baseline="0" dirty="0" smtClean="0"/>
              <a:t> </a:t>
            </a:r>
            <a:r>
              <a:rPr kumimoji="1" lang="en-US" altLang="zh-CN" sz="1800" baseline="0" dirty="0" smtClean="0"/>
              <a:t>terrain</a:t>
            </a:r>
            <a:r>
              <a:rPr kumimoji="1" lang="zh-CN" altLang="en-US" sz="1800" baseline="0" dirty="0" smtClean="0"/>
              <a:t> </a:t>
            </a:r>
            <a:r>
              <a:rPr kumimoji="1" lang="en-US" altLang="zh-CN" sz="1800" baseline="0" dirty="0" smtClean="0"/>
              <a:t>and</a:t>
            </a:r>
            <a:r>
              <a:rPr kumimoji="1" lang="zh-CN" altLang="en-US" sz="1800" baseline="0" dirty="0" smtClean="0"/>
              <a:t> </a:t>
            </a:r>
            <a:r>
              <a:rPr kumimoji="1" lang="en-US" altLang="zh-CN" sz="1800" baseline="0" dirty="0" smtClean="0"/>
              <a:t>TCs.</a:t>
            </a:r>
          </a:p>
          <a:p>
            <a:r>
              <a:rPr kumimoji="1" lang="en-US" altLang="zh-CN" dirty="0" smtClean="0"/>
              <a:t>https://</a:t>
            </a:r>
            <a:r>
              <a:rPr kumimoji="1" lang="en-US" altLang="zh-CN" dirty="0" err="1" smtClean="0"/>
              <a:t>depts.washington.edu</a:t>
            </a:r>
            <a:r>
              <a:rPr kumimoji="1" lang="en-US" altLang="zh-CN" dirty="0" smtClean="0"/>
              <a:t>/</a:t>
            </a:r>
            <a:r>
              <a:rPr kumimoji="1" lang="en-US" altLang="zh-CN" dirty="0" err="1" smtClean="0"/>
              <a:t>chinaciv</a:t>
            </a:r>
            <a:r>
              <a:rPr kumimoji="1" lang="en-US" altLang="zh-CN" dirty="0" smtClean="0"/>
              <a:t>/geo/</a:t>
            </a:r>
            <a:r>
              <a:rPr kumimoji="1" lang="en-US" altLang="zh-CN" dirty="0" err="1" smtClean="0"/>
              <a:t>land.htm</a:t>
            </a:r>
            <a:endParaRPr kumimoji="1" lang="en-US" altLang="zh-CN" dirty="0" smtClean="0"/>
          </a:p>
          <a:p>
            <a:endParaRPr kumimoji="1" lang="en-US" altLang="zh-CN" dirty="0" smtClean="0"/>
          </a:p>
          <a:p>
            <a:endParaRPr kumimoji="1" lang="zh-CN" altLang="en-US" dirty="0"/>
          </a:p>
        </p:txBody>
      </p:sp>
      <p:sp>
        <p:nvSpPr>
          <p:cNvPr id="4" name="幻灯片编号占位符 3"/>
          <p:cNvSpPr>
            <a:spLocks noGrp="1"/>
          </p:cNvSpPr>
          <p:nvPr>
            <p:ph type="sldNum" sz="quarter" idx="10"/>
          </p:nvPr>
        </p:nvSpPr>
        <p:spPr/>
        <p:txBody>
          <a:bodyPr/>
          <a:lstStyle/>
          <a:p>
            <a:fld id="{C99A6241-3F8A-C84E-9DB6-1F698C7631BE}" type="slidenum">
              <a:rPr kumimoji="1" lang="zh-CN" altLang="en-US" smtClean="0"/>
              <a:t>3</a:t>
            </a:fld>
            <a:endParaRPr kumimoji="1" lang="zh-CN" altLang="en-US"/>
          </a:p>
        </p:txBody>
      </p:sp>
      <p:sp>
        <p:nvSpPr>
          <p:cNvPr id="5" name="日期占位符 4"/>
          <p:cNvSpPr>
            <a:spLocks noGrp="1"/>
          </p:cNvSpPr>
          <p:nvPr>
            <p:ph type="dt" idx="11"/>
          </p:nvPr>
        </p:nvSpPr>
        <p:spPr/>
        <p:txBody>
          <a:bodyPr/>
          <a:lstStyle/>
          <a:p>
            <a:fld id="{0BBB0864-8945-824E-A816-7BC4F9FE7A5E}" type="datetime1">
              <a:rPr kumimoji="1" lang="zh-CN" altLang="en-US" smtClean="0"/>
              <a:t>2018/5/21</a:t>
            </a:fld>
            <a:endParaRPr kumimoji="1" lang="zh-CN" altLang="en-US"/>
          </a:p>
        </p:txBody>
      </p:sp>
      <p:sp>
        <p:nvSpPr>
          <p:cNvPr id="6" name="页脚占位符 5"/>
          <p:cNvSpPr>
            <a:spLocks noGrp="1"/>
          </p:cNvSpPr>
          <p:nvPr>
            <p:ph type="ftr" sz="quarter" idx="12"/>
          </p:nvPr>
        </p:nvSpPr>
        <p:spPr/>
        <p:txBody>
          <a:bodyPr/>
          <a:lstStyle/>
          <a:p>
            <a:endParaRPr kumimoji="1" lang="zh-CN" altLang="en-US"/>
          </a:p>
        </p:txBody>
      </p:sp>
    </p:spTree>
    <p:extLst>
      <p:ext uri="{BB962C8B-B14F-4D97-AF65-F5344CB8AC3E}">
        <p14:creationId xmlns:p14="http://schemas.microsoft.com/office/powerpoint/2010/main" val="384912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en-US" altLang="zh-CN" sz="1800" dirty="0" smtClean="0"/>
              <a:t>The topography</a:t>
            </a:r>
            <a:r>
              <a:rPr kumimoji="1" lang="en-US" altLang="zh-CN" sz="1800" baseline="0" dirty="0" smtClean="0"/>
              <a:t> in Taiwan for example, s</a:t>
            </a:r>
            <a:r>
              <a:rPr kumimoji="1" lang="en-US" altLang="zh-CN" sz="1800" dirty="0" smtClean="0"/>
              <a:t>everal different processes have been proved to be responsible for orographic rainfall in the area.</a:t>
            </a:r>
            <a:r>
              <a:rPr kumimoji="1" lang="zh-CN" altLang="en-US" sz="1800" baseline="0" dirty="0" smtClean="0"/>
              <a:t> </a:t>
            </a:r>
            <a:r>
              <a:rPr kumimoji="1" lang="en-US" altLang="zh-CN" sz="1800" baseline="0" dirty="0" smtClean="0"/>
              <a:t>Including</a:t>
            </a:r>
            <a:r>
              <a:rPr kumimoji="1" lang="zh-CN" altLang="en-US" sz="1800" baseline="0" dirty="0" smtClean="0"/>
              <a:t> </a:t>
            </a:r>
            <a:r>
              <a:rPr kumimoji="1" lang="en-US" altLang="zh-CN" sz="1800" baseline="0" dirty="0" smtClean="0"/>
              <a:t>lifting,</a:t>
            </a:r>
            <a:r>
              <a:rPr kumimoji="1" lang="zh-CN" altLang="en-US" sz="1800" baseline="0" dirty="0" smtClean="0"/>
              <a:t> </a:t>
            </a:r>
            <a:r>
              <a:rPr kumimoji="1" lang="en-US" altLang="zh-CN" sz="1800" baseline="0" dirty="0" smtClean="0"/>
              <a:t>seeder-feeder</a:t>
            </a:r>
            <a:r>
              <a:rPr kumimoji="1" lang="zh-CN" altLang="en-US" sz="1800" baseline="0" dirty="0" smtClean="0"/>
              <a:t> </a:t>
            </a:r>
            <a:r>
              <a:rPr kumimoji="1" lang="en-US" altLang="zh-CN" sz="1800" baseline="0" dirty="0" smtClean="0"/>
              <a:t>mechanism,</a:t>
            </a:r>
            <a:r>
              <a:rPr kumimoji="1" lang="zh-CN" altLang="en-US" sz="1800" baseline="0" dirty="0" smtClean="0"/>
              <a:t> </a:t>
            </a:r>
            <a:r>
              <a:rPr kumimoji="1" lang="en-US" altLang="zh-CN" sz="1800" baseline="0" dirty="0" smtClean="0"/>
              <a:t>blocking</a:t>
            </a:r>
            <a:r>
              <a:rPr kumimoji="1" lang="zh-CN" altLang="en-US" sz="1800" baseline="0" dirty="0" smtClean="0"/>
              <a:t> </a:t>
            </a:r>
            <a:r>
              <a:rPr kumimoji="1" lang="en-US" altLang="zh-CN" sz="1800" baseline="0" smtClean="0"/>
              <a:t>effect</a:t>
            </a:r>
            <a:r>
              <a:rPr kumimoji="1" lang="zh-CN" altLang="en-US" sz="1800" baseline="0" smtClean="0"/>
              <a:t> </a:t>
            </a:r>
            <a:r>
              <a:rPr kumimoji="1" lang="en-US" altLang="zh-CN" sz="1800" baseline="0" smtClean="0"/>
              <a:t>a</a:t>
            </a:r>
            <a:endParaRPr kumimoji="1" lang="en-US" altLang="zh-CN" sz="1800" dirty="0" smtClean="0"/>
          </a:p>
        </p:txBody>
      </p:sp>
      <p:sp>
        <p:nvSpPr>
          <p:cNvPr id="4" name="幻灯片编号占位符 3"/>
          <p:cNvSpPr>
            <a:spLocks noGrp="1"/>
          </p:cNvSpPr>
          <p:nvPr>
            <p:ph type="sldNum" sz="quarter" idx="10"/>
          </p:nvPr>
        </p:nvSpPr>
        <p:spPr/>
        <p:txBody>
          <a:bodyPr/>
          <a:lstStyle/>
          <a:p>
            <a:fld id="{E3B93139-0B07-C14D-AFDD-084D3FA0C3F4}" type="slidenum">
              <a:rPr kumimoji="1" lang="zh-CN" altLang="en-US" smtClean="0"/>
              <a:t>4</a:t>
            </a:fld>
            <a:endParaRPr kumimoji="1" lang="zh-CN" altLang="en-US"/>
          </a:p>
        </p:txBody>
      </p:sp>
      <p:sp>
        <p:nvSpPr>
          <p:cNvPr id="5" name="日期占位符 4"/>
          <p:cNvSpPr>
            <a:spLocks noGrp="1"/>
          </p:cNvSpPr>
          <p:nvPr>
            <p:ph type="dt" idx="11"/>
          </p:nvPr>
        </p:nvSpPr>
        <p:spPr/>
        <p:txBody>
          <a:bodyPr/>
          <a:lstStyle/>
          <a:p>
            <a:fld id="{1CF2F9BB-0F56-4F40-895A-EF6968518DBA}" type="datetime1">
              <a:rPr kumimoji="1" lang="zh-CN" altLang="en-US" smtClean="0"/>
              <a:t>2018/5/21</a:t>
            </a:fld>
            <a:endParaRPr kumimoji="1" lang="zh-CN" altLang="en-US"/>
          </a:p>
        </p:txBody>
      </p:sp>
      <p:sp>
        <p:nvSpPr>
          <p:cNvPr id="6" name="页脚占位符 5"/>
          <p:cNvSpPr>
            <a:spLocks noGrp="1"/>
          </p:cNvSpPr>
          <p:nvPr>
            <p:ph type="ftr" sz="quarter" idx="12"/>
          </p:nvPr>
        </p:nvSpPr>
        <p:spPr/>
        <p:txBody>
          <a:bodyPr/>
          <a:lstStyle/>
          <a:p>
            <a:endParaRPr kumimoji="1" lang="zh-CN" altLang="en-US"/>
          </a:p>
        </p:txBody>
      </p:sp>
    </p:spTree>
    <p:extLst>
      <p:ext uri="{BB962C8B-B14F-4D97-AF65-F5344CB8AC3E}">
        <p14:creationId xmlns:p14="http://schemas.microsoft.com/office/powerpoint/2010/main" val="291908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800" baseline="0" dirty="0" smtClean="0"/>
              <a:t>Secondly, the case overview of typhoon </a:t>
            </a:r>
            <a:r>
              <a:rPr kumimoji="1" lang="en-US" altLang="zh-CN" sz="1800" baseline="0" dirty="0" err="1" smtClean="0"/>
              <a:t>Fitow</a:t>
            </a:r>
            <a:r>
              <a:rPr kumimoji="1" lang="en-US" altLang="zh-CN" sz="1800" baseline="0" dirty="0" smtClean="0"/>
              <a:t>.</a:t>
            </a:r>
          </a:p>
          <a:p>
            <a:r>
              <a:rPr kumimoji="1" lang="en-US" altLang="zh-CN" sz="1800" baseline="0" dirty="0" err="1" smtClean="0"/>
              <a:t>Fitow</a:t>
            </a:r>
            <a:r>
              <a:rPr kumimoji="1" lang="en-US" altLang="zh-CN" sz="1800" baseline="0" dirty="0" smtClean="0"/>
              <a:t> made landfall at eastern china coast while there was a mid-latitude trough take part at north of china and another tropical cyclone Danas take part in eastern china sea.</a:t>
            </a:r>
          </a:p>
          <a:p>
            <a:pPr marL="0" marR="0" indent="0" algn="l" defTabSz="685800" rtl="0" eaLnBrk="1" fontAlgn="auto" latinLnBrk="0" hangingPunct="1">
              <a:lnSpc>
                <a:spcPct val="100000"/>
              </a:lnSpc>
              <a:spcBef>
                <a:spcPts val="0"/>
              </a:spcBef>
              <a:spcAft>
                <a:spcPts val="0"/>
              </a:spcAft>
              <a:buClrTx/>
              <a:buSzTx/>
              <a:buFontTx/>
              <a:buNone/>
              <a:tabLst/>
              <a:defRPr/>
            </a:pPr>
            <a:r>
              <a:rPr kumimoji="1" lang="en-US" altLang="zh-CN" sz="1800" baseline="0" dirty="0" err="1" smtClean="0"/>
              <a:t>Bao</a:t>
            </a:r>
            <a:r>
              <a:rPr kumimoji="1" lang="en-US" altLang="zh-CN" sz="1800" baseline="0" dirty="0" smtClean="0"/>
              <a:t> and all 2015’s result shows that the total</a:t>
            </a:r>
            <a:r>
              <a:rPr kumimoji="1" lang="zh-CN" altLang="en-US" sz="1800" baseline="0" dirty="0" smtClean="0"/>
              <a:t> </a:t>
            </a:r>
            <a:r>
              <a:rPr kumimoji="1" lang="en-US" altLang="zh-CN" sz="1800" baseline="0" dirty="0" smtClean="0"/>
              <a:t>rainfall</a:t>
            </a:r>
            <a:r>
              <a:rPr kumimoji="1" lang="zh-CN" altLang="en-US" sz="1800" baseline="0" dirty="0" smtClean="0"/>
              <a:t> </a:t>
            </a:r>
            <a:r>
              <a:rPr kumimoji="1" lang="en-US" altLang="zh-CN" sz="1800" baseline="0" dirty="0" smtClean="0"/>
              <a:t>in</a:t>
            </a:r>
            <a:r>
              <a:rPr kumimoji="1" lang="zh-CN" altLang="en-US" sz="1800" baseline="0" dirty="0" smtClean="0"/>
              <a:t> </a:t>
            </a:r>
            <a:r>
              <a:rPr kumimoji="1" lang="en-US" altLang="zh-CN" sz="1800" baseline="0" dirty="0" smtClean="0"/>
              <a:t>the</a:t>
            </a:r>
            <a:r>
              <a:rPr kumimoji="1" lang="zh-CN" altLang="en-US" sz="1800" baseline="0" dirty="0" smtClean="0"/>
              <a:t> </a:t>
            </a:r>
            <a:r>
              <a:rPr kumimoji="1" lang="en-US" altLang="zh-CN" sz="1800" baseline="0" dirty="0" smtClean="0"/>
              <a:t>area</a:t>
            </a:r>
            <a:r>
              <a:rPr kumimoji="1" lang="zh-CN" altLang="en-US" sz="1800" baseline="0" dirty="0" smtClean="0"/>
              <a:t> </a:t>
            </a:r>
            <a:r>
              <a:rPr kumimoji="1" lang="en-US" altLang="zh-CN" sz="1800" baseline="0" dirty="0" smtClean="0"/>
              <a:t>was</a:t>
            </a:r>
            <a:r>
              <a:rPr kumimoji="1" lang="zh-CN" altLang="en-US" sz="1800" baseline="0" dirty="0" smtClean="0"/>
              <a:t> </a:t>
            </a:r>
            <a:r>
              <a:rPr kumimoji="1" lang="en-US" altLang="zh-CN" sz="1800" baseline="0" dirty="0" smtClean="0"/>
              <a:t>due</a:t>
            </a:r>
            <a:r>
              <a:rPr kumimoji="1" lang="zh-CN" altLang="en-US" sz="1800" baseline="0" dirty="0" smtClean="0"/>
              <a:t> </a:t>
            </a:r>
            <a:r>
              <a:rPr kumimoji="1" lang="en-US" altLang="zh-CN" sz="1800" baseline="0" dirty="0" smtClean="0"/>
              <a:t>to</a:t>
            </a:r>
            <a:r>
              <a:rPr kumimoji="1" lang="zh-CN" altLang="en-US" sz="1800" baseline="0" dirty="0" smtClean="0"/>
              <a:t> </a:t>
            </a:r>
            <a:r>
              <a:rPr kumimoji="1" lang="en-US" altLang="zh-CN" sz="1800" baseline="0" dirty="0" smtClean="0"/>
              <a:t>four</a:t>
            </a:r>
            <a:r>
              <a:rPr kumimoji="1" lang="zh-CN" altLang="en-US" sz="1800" baseline="0" dirty="0" smtClean="0"/>
              <a:t> </a:t>
            </a:r>
            <a:r>
              <a:rPr kumimoji="1" lang="en-US" altLang="zh-CN" sz="1800" baseline="0" dirty="0" smtClean="0"/>
              <a:t>environmental</a:t>
            </a:r>
            <a:r>
              <a:rPr kumimoji="1" lang="zh-CN" altLang="en-US" sz="1800" baseline="0" dirty="0" smtClean="0"/>
              <a:t> </a:t>
            </a:r>
            <a:r>
              <a:rPr kumimoji="1" lang="en-US" altLang="zh-CN" sz="1800" baseline="0" dirty="0" smtClean="0"/>
              <a:t>interaction</a:t>
            </a:r>
            <a:r>
              <a:rPr kumimoji="1" lang="zh-CN" altLang="en-US" sz="1800" baseline="0" dirty="0" smtClean="0"/>
              <a:t> </a:t>
            </a:r>
            <a:r>
              <a:rPr kumimoji="1" lang="en-US" altLang="zh-CN" sz="1800" baseline="0" dirty="0" smtClean="0"/>
              <a:t>with</a:t>
            </a:r>
            <a:r>
              <a:rPr kumimoji="1" lang="zh-CN" altLang="en-US" sz="1800" baseline="0" dirty="0" smtClean="0"/>
              <a:t> </a:t>
            </a:r>
            <a:r>
              <a:rPr kumimoji="1" lang="en-US" altLang="zh-CN" sz="1800" baseline="0" dirty="0" err="1" smtClean="0"/>
              <a:t>Fitow’s</a:t>
            </a:r>
            <a:r>
              <a:rPr kumimoji="1" lang="zh-CN" altLang="en-US" sz="1800" baseline="0" dirty="0" smtClean="0"/>
              <a:t> </a:t>
            </a:r>
            <a:r>
              <a:rPr kumimoji="1" lang="en-US" altLang="zh-CN" sz="1800" baseline="0" dirty="0" smtClean="0"/>
              <a:t>circulation.</a:t>
            </a:r>
            <a:r>
              <a:rPr kumimoji="1" lang="zh-CN" altLang="en-US" sz="1800" baseline="0" dirty="0" smtClean="0"/>
              <a:t> </a:t>
            </a:r>
            <a:endParaRPr kumimoji="1" lang="en-US" altLang="zh-CN" sz="1800" baseline="0" dirty="0" smtClean="0"/>
          </a:p>
          <a:p>
            <a:pPr marL="0" marR="0" indent="0" algn="l" defTabSz="685800" rtl="0" eaLnBrk="1" fontAlgn="auto" latinLnBrk="0" hangingPunct="1">
              <a:lnSpc>
                <a:spcPct val="100000"/>
              </a:lnSpc>
              <a:spcBef>
                <a:spcPts val="0"/>
              </a:spcBef>
              <a:spcAft>
                <a:spcPts val="0"/>
              </a:spcAft>
              <a:buClrTx/>
              <a:buSzTx/>
              <a:buFontTx/>
              <a:buNone/>
              <a:tabLst/>
              <a:defRPr/>
            </a:pPr>
            <a:r>
              <a:rPr kumimoji="1" lang="en-US" altLang="zh-CN" sz="1800" baseline="0" dirty="0" smtClean="0"/>
              <a:t>The local orographic rainfall enhancement event was associated with the rainband 2 in their figure.</a:t>
            </a:r>
          </a:p>
        </p:txBody>
      </p:sp>
      <p:sp>
        <p:nvSpPr>
          <p:cNvPr id="4" name="幻灯片编号占位符 3"/>
          <p:cNvSpPr>
            <a:spLocks noGrp="1"/>
          </p:cNvSpPr>
          <p:nvPr>
            <p:ph type="sldNum" sz="quarter" idx="10"/>
          </p:nvPr>
        </p:nvSpPr>
        <p:spPr/>
        <p:txBody>
          <a:bodyPr/>
          <a:lstStyle/>
          <a:p>
            <a:fld id="{84BED1E6-1CC8-BF4E-AE7E-D8F66E86290D}" type="slidenum">
              <a:rPr kumimoji="1" lang="zh-CN" altLang="en-US" smtClean="0"/>
              <a:t>5</a:t>
            </a:fld>
            <a:endParaRPr kumimoji="1" lang="zh-CN" altLang="en-US"/>
          </a:p>
        </p:txBody>
      </p:sp>
      <p:sp>
        <p:nvSpPr>
          <p:cNvPr id="5" name="日期占位符 4"/>
          <p:cNvSpPr>
            <a:spLocks noGrp="1"/>
          </p:cNvSpPr>
          <p:nvPr>
            <p:ph type="dt" idx="11"/>
          </p:nvPr>
        </p:nvSpPr>
        <p:spPr/>
        <p:txBody>
          <a:bodyPr/>
          <a:lstStyle/>
          <a:p>
            <a:fld id="{4413724F-22D5-474C-8F9B-0811CD7FA381}" type="datetime1">
              <a:rPr kumimoji="1" lang="zh-CN" altLang="en-US" smtClean="0"/>
              <a:t>2018/5/21</a:t>
            </a:fld>
            <a:endParaRPr kumimoji="1" lang="zh-CN" altLang="en-US"/>
          </a:p>
        </p:txBody>
      </p:sp>
      <p:sp>
        <p:nvSpPr>
          <p:cNvPr id="6" name="页脚占位符 5"/>
          <p:cNvSpPr>
            <a:spLocks noGrp="1"/>
          </p:cNvSpPr>
          <p:nvPr>
            <p:ph type="ftr" sz="quarter" idx="12"/>
          </p:nvPr>
        </p:nvSpPr>
        <p:spPr/>
        <p:txBody>
          <a:bodyPr/>
          <a:lstStyle/>
          <a:p>
            <a:endParaRPr kumimoji="1" lang="zh-CN" altLang="en-US"/>
          </a:p>
        </p:txBody>
      </p:sp>
    </p:spTree>
    <p:extLst>
      <p:ext uri="{BB962C8B-B14F-4D97-AF65-F5344CB8AC3E}">
        <p14:creationId xmlns:p14="http://schemas.microsoft.com/office/powerpoint/2010/main" val="1352866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800" dirty="0" smtClean="0"/>
              <a:t>Here</a:t>
            </a:r>
            <a:r>
              <a:rPr kumimoji="1" lang="en-US" altLang="zh-CN" sz="1800" baseline="0" dirty="0" smtClean="0"/>
              <a:t> are the </a:t>
            </a:r>
            <a:r>
              <a:rPr kumimoji="1" lang="en-US" altLang="zh-CN" sz="1800" baseline="0" dirty="0" err="1" smtClean="0"/>
              <a:t>cappi</a:t>
            </a:r>
            <a:r>
              <a:rPr kumimoji="1" lang="en-US" altLang="zh-CN" sz="1800" baseline="0" dirty="0" smtClean="0"/>
              <a:t> at 2km of NB radar and the accumulated rainfall in the red rectangle during universal time 4 am 6</a:t>
            </a:r>
            <a:r>
              <a:rPr kumimoji="1" lang="en-US" altLang="zh-CN" sz="1800" baseline="30000" dirty="0" smtClean="0"/>
              <a:t>th</a:t>
            </a:r>
            <a:r>
              <a:rPr kumimoji="1" lang="en-US" altLang="zh-CN" sz="1800" baseline="0" dirty="0" smtClean="0"/>
              <a:t> October to 4 am 7</a:t>
            </a:r>
            <a:r>
              <a:rPr kumimoji="1" lang="en-US" altLang="zh-CN" sz="1800" baseline="30000" dirty="0" smtClean="0"/>
              <a:t>th</a:t>
            </a:r>
            <a:r>
              <a:rPr kumimoji="1" lang="en-US" altLang="zh-CN" sz="1800" baseline="0" dirty="0" smtClean="0"/>
              <a:t> October.</a:t>
            </a:r>
          </a:p>
          <a:p>
            <a:r>
              <a:rPr kumimoji="1" lang="en-US" altLang="zh-CN" sz="1800" baseline="0" dirty="0" smtClean="0"/>
              <a:t>As the rain band passed from south-east to north west, it result in a band-like rainfall area.</a:t>
            </a:r>
          </a:p>
          <a:p>
            <a:r>
              <a:rPr kumimoji="1" lang="en-US" altLang="zh-CN" sz="1800" baseline="0" dirty="0" smtClean="0"/>
              <a:t>The rainfall center stands out, at XS , which is a small hill area at coast. Our investigation was </a:t>
            </a:r>
            <a:r>
              <a:rPr kumimoji="1" lang="en-US" altLang="zh-CN" sz="1800" baseline="0" dirty="0" err="1" smtClean="0"/>
              <a:t>mai</a:t>
            </a:r>
            <a:r>
              <a:rPr kumimoji="1" lang="zh-CN" altLang="en-US" sz="1800" baseline="0" dirty="0" smtClean="0"/>
              <a:t>         </a:t>
            </a:r>
            <a:r>
              <a:rPr kumimoji="1" lang="en-US" altLang="zh-CN" sz="1800" baseline="0" dirty="0" err="1" smtClean="0"/>
              <a:t>nly</a:t>
            </a:r>
            <a:r>
              <a:rPr kumimoji="1" lang="en-US" altLang="zh-CN" sz="1800" baseline="0" dirty="0" smtClean="0"/>
              <a:t> about it, the other rainfall center at SMS </a:t>
            </a:r>
            <a:r>
              <a:rPr kumimoji="1" lang="en-US" altLang="zh-CN" sz="1800" baseline="0" dirty="0" err="1" smtClean="0"/>
              <a:t>moutain</a:t>
            </a:r>
            <a:r>
              <a:rPr kumimoji="1" lang="en-US" altLang="zh-CN" sz="1800" baseline="0" dirty="0" smtClean="0"/>
              <a:t> area also be investigated.</a:t>
            </a:r>
            <a:endParaRPr kumimoji="1" lang="zh-CN" altLang="en-US" sz="1800" dirty="0"/>
          </a:p>
        </p:txBody>
      </p:sp>
      <p:sp>
        <p:nvSpPr>
          <p:cNvPr id="4" name="幻灯片编号占位符 3"/>
          <p:cNvSpPr>
            <a:spLocks noGrp="1"/>
          </p:cNvSpPr>
          <p:nvPr>
            <p:ph type="sldNum" sz="quarter" idx="10"/>
          </p:nvPr>
        </p:nvSpPr>
        <p:spPr/>
        <p:txBody>
          <a:bodyPr/>
          <a:lstStyle/>
          <a:p>
            <a:fld id="{E3B93139-0B07-C14D-AFDD-084D3FA0C3F4}" type="slidenum">
              <a:rPr kumimoji="1" lang="zh-CN" altLang="en-US" smtClean="0"/>
              <a:t>6</a:t>
            </a:fld>
            <a:endParaRPr kumimoji="1" lang="zh-CN" altLang="en-US"/>
          </a:p>
        </p:txBody>
      </p:sp>
      <p:sp>
        <p:nvSpPr>
          <p:cNvPr id="5" name="日期占位符 4"/>
          <p:cNvSpPr>
            <a:spLocks noGrp="1"/>
          </p:cNvSpPr>
          <p:nvPr>
            <p:ph type="dt" idx="11"/>
          </p:nvPr>
        </p:nvSpPr>
        <p:spPr/>
        <p:txBody>
          <a:bodyPr/>
          <a:lstStyle/>
          <a:p>
            <a:fld id="{83C3DAD9-95BF-8240-8ACA-F645ABF0C1F9}" type="datetime1">
              <a:rPr kumimoji="1" lang="zh-CN" altLang="en-US" smtClean="0"/>
              <a:t>2018/5/21</a:t>
            </a:fld>
            <a:endParaRPr kumimoji="1" lang="zh-CN" altLang="en-US"/>
          </a:p>
        </p:txBody>
      </p:sp>
      <p:sp>
        <p:nvSpPr>
          <p:cNvPr id="6" name="页脚占位符 5"/>
          <p:cNvSpPr>
            <a:spLocks noGrp="1"/>
          </p:cNvSpPr>
          <p:nvPr>
            <p:ph type="ftr" sz="quarter" idx="12"/>
          </p:nvPr>
        </p:nvSpPr>
        <p:spPr/>
        <p:txBody>
          <a:bodyPr/>
          <a:lstStyle/>
          <a:p>
            <a:endParaRPr kumimoji="1" lang="zh-CN" altLang="en-US"/>
          </a:p>
        </p:txBody>
      </p:sp>
    </p:spTree>
    <p:extLst>
      <p:ext uri="{BB962C8B-B14F-4D97-AF65-F5344CB8AC3E}">
        <p14:creationId xmlns:p14="http://schemas.microsoft.com/office/powerpoint/2010/main" val="1300456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800" baseline="0" dirty="0" smtClean="0"/>
              <a:t>Third part, the data and method.</a:t>
            </a:r>
          </a:p>
          <a:p>
            <a:r>
              <a:rPr kumimoji="1" lang="en-US" altLang="zh-CN" sz="1800" baseline="0" dirty="0" smtClean="0"/>
              <a:t>To investigate the rainfall event, we use a Doppler radar network which including 4 operational radars nearby, the rain gauge data in the area, and sounding data of nearby station.</a:t>
            </a:r>
          </a:p>
        </p:txBody>
      </p:sp>
      <p:sp>
        <p:nvSpPr>
          <p:cNvPr id="4" name="幻灯片编号占位符 3"/>
          <p:cNvSpPr>
            <a:spLocks noGrp="1"/>
          </p:cNvSpPr>
          <p:nvPr>
            <p:ph type="sldNum" sz="quarter" idx="10"/>
          </p:nvPr>
        </p:nvSpPr>
        <p:spPr/>
        <p:txBody>
          <a:bodyPr/>
          <a:lstStyle/>
          <a:p>
            <a:fld id="{E3B93139-0B07-C14D-AFDD-084D3FA0C3F4}" type="slidenum">
              <a:rPr kumimoji="1" lang="zh-CN" altLang="en-US" smtClean="0"/>
              <a:t>7</a:t>
            </a:fld>
            <a:endParaRPr kumimoji="1" lang="zh-CN" altLang="en-US"/>
          </a:p>
        </p:txBody>
      </p:sp>
      <p:sp>
        <p:nvSpPr>
          <p:cNvPr id="5" name="日期占位符 4"/>
          <p:cNvSpPr>
            <a:spLocks noGrp="1"/>
          </p:cNvSpPr>
          <p:nvPr>
            <p:ph type="dt" idx="11"/>
          </p:nvPr>
        </p:nvSpPr>
        <p:spPr/>
        <p:txBody>
          <a:bodyPr/>
          <a:lstStyle/>
          <a:p>
            <a:fld id="{36F6F30E-E56F-0645-B21D-88C19B1DAE4F}" type="datetime1">
              <a:rPr kumimoji="1" lang="zh-CN" altLang="en-US" smtClean="0"/>
              <a:t>2018/5/21</a:t>
            </a:fld>
            <a:endParaRPr kumimoji="1" lang="zh-CN" altLang="en-US"/>
          </a:p>
        </p:txBody>
      </p:sp>
      <p:sp>
        <p:nvSpPr>
          <p:cNvPr id="6" name="页脚占位符 5"/>
          <p:cNvSpPr>
            <a:spLocks noGrp="1"/>
          </p:cNvSpPr>
          <p:nvPr>
            <p:ph type="ftr" sz="quarter" idx="12"/>
          </p:nvPr>
        </p:nvSpPr>
        <p:spPr/>
        <p:txBody>
          <a:bodyPr/>
          <a:lstStyle/>
          <a:p>
            <a:endParaRPr kumimoji="1" lang="zh-CN" altLang="en-US"/>
          </a:p>
        </p:txBody>
      </p:sp>
    </p:spTree>
    <p:extLst>
      <p:ext uri="{BB962C8B-B14F-4D97-AF65-F5344CB8AC3E}">
        <p14:creationId xmlns:p14="http://schemas.microsoft.com/office/powerpoint/2010/main" val="1441551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en-US" altLang="zh-CN" sz="1800" dirty="0" smtClean="0"/>
              <a:t>We</a:t>
            </a:r>
            <a:r>
              <a:rPr kumimoji="1" lang="en-US" altLang="zh-CN" sz="1800" baseline="0" dirty="0" smtClean="0"/>
              <a:t> used the </a:t>
            </a:r>
            <a:r>
              <a:rPr lang="en-US" altLang="zh-CN" sz="1800" kern="1200" dirty="0" err="1" smtClean="0">
                <a:solidFill>
                  <a:schemeClr val="tx1"/>
                </a:solidFill>
                <a:effectLst/>
                <a:latin typeface="+mn-lt"/>
                <a:ea typeface="+mn-ea"/>
                <a:cs typeface="+mn-cs"/>
              </a:rPr>
              <a:t>variational</a:t>
            </a:r>
            <a:r>
              <a:rPr lang="en-US" altLang="zh-CN" sz="1800" kern="1200" dirty="0" smtClean="0">
                <a:solidFill>
                  <a:schemeClr val="tx1"/>
                </a:solidFill>
                <a:effectLst/>
                <a:latin typeface="+mn-lt"/>
                <a:ea typeface="+mn-ea"/>
                <a:cs typeface="+mn-cs"/>
              </a:rPr>
              <a:t>-based multiple-Doppler three-dimensional wind synthesis method developed by </a:t>
            </a:r>
            <a:r>
              <a:rPr lang="en-US" altLang="zh-CN" sz="1800" kern="1200" dirty="0" err="1" smtClean="0">
                <a:solidFill>
                  <a:schemeClr val="tx1"/>
                </a:solidFill>
                <a:effectLst/>
                <a:latin typeface="+mn-lt"/>
                <a:ea typeface="+mn-ea"/>
                <a:cs typeface="+mn-cs"/>
              </a:rPr>
              <a:t>Liou</a:t>
            </a:r>
            <a:r>
              <a:rPr lang="en-US" altLang="zh-CN" sz="1800" kern="1200" baseline="0" dirty="0" smtClean="0">
                <a:solidFill>
                  <a:schemeClr val="tx1"/>
                </a:solidFill>
                <a:effectLst/>
                <a:latin typeface="+mn-lt"/>
                <a:ea typeface="+mn-ea"/>
                <a:cs typeface="+mn-cs"/>
              </a:rPr>
              <a:t> and all 2009,2012. this method calculates the vertical motion induced by airflow when it pass over topography, which is not calculated in traditional duel Doppler retrieve method.</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800" kern="1200" baseline="0" dirty="0" smtClean="0">
                <a:solidFill>
                  <a:schemeClr val="tx1"/>
                </a:solidFill>
                <a:effectLst/>
                <a:latin typeface="+mn-lt"/>
                <a:ea typeface="+mn-ea"/>
                <a:cs typeface="+mn-cs"/>
              </a:rPr>
              <a:t>The benefit of using this method is we can get more </a:t>
            </a:r>
            <a:r>
              <a:rPr lang="en-US" altLang="zh-CN" sz="1800" kern="1200" baseline="0" dirty="0" err="1" smtClean="0">
                <a:solidFill>
                  <a:schemeClr val="tx1"/>
                </a:solidFill>
                <a:effectLst/>
                <a:latin typeface="+mn-lt"/>
                <a:ea typeface="+mn-ea"/>
                <a:cs typeface="+mn-cs"/>
              </a:rPr>
              <a:t>accurated</a:t>
            </a:r>
            <a:r>
              <a:rPr lang="en-US" altLang="zh-CN" sz="1800" kern="1200" baseline="0" dirty="0" smtClean="0">
                <a:solidFill>
                  <a:schemeClr val="tx1"/>
                </a:solidFill>
                <a:effectLst/>
                <a:latin typeface="+mn-lt"/>
                <a:ea typeface="+mn-ea"/>
                <a:cs typeface="+mn-cs"/>
              </a:rPr>
              <a:t> result around topography boundary, we can use multiple radar data for same area at same time. and it solve the problem around radar baseline.</a:t>
            </a:r>
            <a:endParaRPr lang="en-US" altLang="zh-CN" sz="1800" dirty="0" smtClean="0"/>
          </a:p>
          <a:p>
            <a:endParaRPr kumimoji="1" lang="zh-CN" altLang="en-US" sz="1800" dirty="0"/>
          </a:p>
        </p:txBody>
      </p:sp>
      <p:sp>
        <p:nvSpPr>
          <p:cNvPr id="4" name="幻灯片编号占位符 3"/>
          <p:cNvSpPr>
            <a:spLocks noGrp="1"/>
          </p:cNvSpPr>
          <p:nvPr>
            <p:ph type="sldNum" sz="quarter" idx="10"/>
          </p:nvPr>
        </p:nvSpPr>
        <p:spPr/>
        <p:txBody>
          <a:bodyPr/>
          <a:lstStyle/>
          <a:p>
            <a:fld id="{E3B93139-0B07-C14D-AFDD-084D3FA0C3F4}" type="slidenum">
              <a:rPr kumimoji="1" lang="zh-CN" altLang="en-US" smtClean="0"/>
              <a:t>8</a:t>
            </a:fld>
            <a:endParaRPr kumimoji="1" lang="zh-CN" altLang="en-US"/>
          </a:p>
        </p:txBody>
      </p:sp>
      <p:sp>
        <p:nvSpPr>
          <p:cNvPr id="5" name="日期占位符 4"/>
          <p:cNvSpPr>
            <a:spLocks noGrp="1"/>
          </p:cNvSpPr>
          <p:nvPr>
            <p:ph type="dt" idx="11"/>
          </p:nvPr>
        </p:nvSpPr>
        <p:spPr/>
        <p:txBody>
          <a:bodyPr/>
          <a:lstStyle/>
          <a:p>
            <a:fld id="{3BC14AEB-FAC4-5443-BE52-B2D452052652}" type="datetime1">
              <a:rPr kumimoji="1" lang="zh-CN" altLang="en-US" smtClean="0"/>
              <a:t>2018/5/21</a:t>
            </a:fld>
            <a:endParaRPr kumimoji="1" lang="zh-CN" altLang="en-US"/>
          </a:p>
        </p:txBody>
      </p:sp>
      <p:sp>
        <p:nvSpPr>
          <p:cNvPr id="6" name="页脚占位符 5"/>
          <p:cNvSpPr>
            <a:spLocks noGrp="1"/>
          </p:cNvSpPr>
          <p:nvPr>
            <p:ph type="ftr" sz="quarter" idx="12"/>
          </p:nvPr>
        </p:nvSpPr>
        <p:spPr/>
        <p:txBody>
          <a:bodyPr/>
          <a:lstStyle/>
          <a:p>
            <a:endParaRPr kumimoji="1" lang="zh-CN" altLang="en-US"/>
          </a:p>
        </p:txBody>
      </p:sp>
    </p:spTree>
    <p:extLst>
      <p:ext uri="{BB962C8B-B14F-4D97-AF65-F5344CB8AC3E}">
        <p14:creationId xmlns:p14="http://schemas.microsoft.com/office/powerpoint/2010/main" val="1090873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800" dirty="0" smtClean="0"/>
              <a:t>These</a:t>
            </a:r>
            <a:r>
              <a:rPr kumimoji="1" lang="en-US" altLang="zh-CN" sz="1800" baseline="0" dirty="0" smtClean="0"/>
              <a:t> are the result.</a:t>
            </a:r>
          </a:p>
          <a:p>
            <a:r>
              <a:rPr kumimoji="1" lang="en-US" altLang="zh-CN" sz="1800" baseline="0" dirty="0" smtClean="0"/>
              <a:t>First we cross check the rainfall calculated by </a:t>
            </a:r>
            <a:r>
              <a:rPr kumimoji="1" lang="en-US" altLang="zh-CN" sz="1800" baseline="0" dirty="0" err="1" smtClean="0"/>
              <a:t>raingauge</a:t>
            </a:r>
            <a:r>
              <a:rPr kumimoji="1" lang="en-US" altLang="zh-CN" sz="1800" baseline="0" dirty="0" smtClean="0"/>
              <a:t> with the NB radar data.</a:t>
            </a:r>
          </a:p>
          <a:p>
            <a:r>
              <a:rPr kumimoji="1" lang="en-US" altLang="zh-CN" sz="1800" dirty="0" smtClean="0"/>
              <a:t>Figure (a),(b) for</a:t>
            </a:r>
            <a:r>
              <a:rPr kumimoji="1" lang="en-US" altLang="zh-CN" sz="1800" baseline="0" dirty="0" smtClean="0"/>
              <a:t> </a:t>
            </a:r>
            <a:r>
              <a:rPr kumimoji="1" lang="en-US" altLang="zh-CN" sz="1800" baseline="0" dirty="0" err="1" smtClean="0"/>
              <a:t>raingauge</a:t>
            </a:r>
            <a:r>
              <a:rPr kumimoji="1" lang="en-US" altLang="zh-CN" sz="1800" baseline="0" dirty="0" smtClean="0"/>
              <a:t> data, figure (c)(d) for NB radar data.</a:t>
            </a:r>
            <a:endParaRPr kumimoji="1" lang="en-US" altLang="zh-CN" sz="1800" baseline="0" dirty="0"/>
          </a:p>
          <a:p>
            <a:r>
              <a:rPr kumimoji="1" lang="en-US" altLang="zh-CN" sz="1800" baseline="0" dirty="0" smtClean="0"/>
              <a:t>Both these result shows that there is 3 different center of rainfall around this area.</a:t>
            </a:r>
          </a:p>
          <a:p>
            <a:r>
              <a:rPr kumimoji="1" lang="en-US" altLang="zh-CN" sz="1800" baseline="0" dirty="0" smtClean="0"/>
              <a:t>They are name by XS SMS1 SMS2 respectively.</a:t>
            </a:r>
          </a:p>
        </p:txBody>
      </p:sp>
      <p:sp>
        <p:nvSpPr>
          <p:cNvPr id="4" name="幻灯片编号占位符 3"/>
          <p:cNvSpPr>
            <a:spLocks noGrp="1"/>
          </p:cNvSpPr>
          <p:nvPr>
            <p:ph type="sldNum" sz="quarter" idx="10"/>
          </p:nvPr>
        </p:nvSpPr>
        <p:spPr/>
        <p:txBody>
          <a:bodyPr/>
          <a:lstStyle/>
          <a:p>
            <a:fld id="{E3B93139-0B07-C14D-AFDD-084D3FA0C3F4}" type="slidenum">
              <a:rPr kumimoji="1" lang="zh-CN" altLang="en-US" smtClean="0"/>
              <a:t>9</a:t>
            </a:fld>
            <a:endParaRPr kumimoji="1" lang="zh-CN" altLang="en-US"/>
          </a:p>
        </p:txBody>
      </p:sp>
      <p:sp>
        <p:nvSpPr>
          <p:cNvPr id="5" name="日期占位符 4"/>
          <p:cNvSpPr>
            <a:spLocks noGrp="1"/>
          </p:cNvSpPr>
          <p:nvPr>
            <p:ph type="dt" idx="11"/>
          </p:nvPr>
        </p:nvSpPr>
        <p:spPr/>
        <p:txBody>
          <a:bodyPr/>
          <a:lstStyle/>
          <a:p>
            <a:fld id="{9A7D39A6-0C75-494B-BD0B-BF3C36682EBB}" type="datetime1">
              <a:rPr kumimoji="1" lang="zh-CN" altLang="en-US" smtClean="0"/>
              <a:t>2018/5/21</a:t>
            </a:fld>
            <a:endParaRPr kumimoji="1" lang="zh-CN" altLang="en-US"/>
          </a:p>
        </p:txBody>
      </p:sp>
      <p:sp>
        <p:nvSpPr>
          <p:cNvPr id="6" name="页脚占位符 5"/>
          <p:cNvSpPr>
            <a:spLocks noGrp="1"/>
          </p:cNvSpPr>
          <p:nvPr>
            <p:ph type="ftr" sz="quarter" idx="12"/>
          </p:nvPr>
        </p:nvSpPr>
        <p:spPr/>
        <p:txBody>
          <a:bodyPr/>
          <a:lstStyle/>
          <a:p>
            <a:endParaRPr kumimoji="1" lang="zh-CN" altLang="en-US"/>
          </a:p>
        </p:txBody>
      </p:sp>
    </p:spTree>
    <p:extLst>
      <p:ext uri="{BB962C8B-B14F-4D97-AF65-F5344CB8AC3E}">
        <p14:creationId xmlns:p14="http://schemas.microsoft.com/office/powerpoint/2010/main" val="19023112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Oval 6"/>
          <p:cNvSpPr>
            <a:spLocks noChangeArrowheads="1"/>
          </p:cNvSpPr>
          <p:nvPr/>
        </p:nvSpPr>
        <p:spPr bwMode="auto">
          <a:xfrm>
            <a:off x="228600" y="1635125"/>
            <a:ext cx="2514600" cy="2514600"/>
          </a:xfrm>
          <a:prstGeom prst="ellipse">
            <a:avLst/>
          </a:prstGeom>
          <a:noFill/>
          <a:ln w="12700">
            <a:solidFill>
              <a:schemeClr val="accent1"/>
            </a:solidFill>
            <a:round/>
            <a:headEnd/>
            <a:tailEnd/>
          </a:ln>
          <a:effectLst/>
        </p:spPr>
        <p:txBody>
          <a:bodyPr wrap="none" anchor="ctr"/>
          <a:lstStyle/>
          <a:p>
            <a:pPr algn="ctr" defTabSz="342900">
              <a:defRPr/>
            </a:pPr>
            <a:endParaRPr lang="zh-CN" altLang="zh-CN" sz="1350">
              <a:solidFill>
                <a:srgbClr val="292929"/>
              </a:solidFill>
              <a:latin typeface="Arial" charset="0"/>
              <a:ea typeface="宋体" pitchFamily="2" charset="-122"/>
            </a:endParaRPr>
          </a:p>
        </p:txBody>
      </p:sp>
      <p:sp>
        <p:nvSpPr>
          <p:cNvPr id="5" name="Rectangle 7"/>
          <p:cNvSpPr>
            <a:spLocks noChangeArrowheads="1"/>
          </p:cNvSpPr>
          <p:nvPr/>
        </p:nvSpPr>
        <p:spPr bwMode="hidden">
          <a:xfrm>
            <a:off x="0" y="2397125"/>
            <a:ext cx="4724400" cy="1143000"/>
          </a:xfrm>
          <a:prstGeom prst="rect">
            <a:avLst/>
          </a:prstGeom>
          <a:solidFill>
            <a:schemeClr val="accent2"/>
          </a:solidFill>
          <a:ln w="9525">
            <a:noFill/>
            <a:miter lim="800000"/>
            <a:headEnd/>
            <a:tailEnd/>
          </a:ln>
          <a:effectLst/>
        </p:spPr>
        <p:txBody>
          <a:bodyPr wrap="none" anchor="ctr"/>
          <a:lstStyle/>
          <a:p>
            <a:pPr algn="ctr" defTabSz="342900">
              <a:defRPr/>
            </a:pPr>
            <a:endParaRPr lang="zh-CN" altLang="zh-CN" sz="1800">
              <a:solidFill>
                <a:srgbClr val="292929"/>
              </a:solidFill>
              <a:ea typeface="宋体" pitchFamily="2" charset="-122"/>
            </a:endParaRPr>
          </a:p>
        </p:txBody>
      </p:sp>
      <p:sp>
        <p:nvSpPr>
          <p:cNvPr id="6" name="Rectangle 8"/>
          <p:cNvSpPr>
            <a:spLocks noChangeArrowheads="1"/>
          </p:cNvSpPr>
          <p:nvPr/>
        </p:nvSpPr>
        <p:spPr bwMode="hidden">
          <a:xfrm>
            <a:off x="3962400" y="2397125"/>
            <a:ext cx="4724400" cy="114300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defTabSz="342900">
              <a:defRPr/>
            </a:pPr>
            <a:endParaRPr lang="zh-CN" altLang="zh-CN" sz="1800">
              <a:solidFill>
                <a:srgbClr val="292929"/>
              </a:solidFill>
              <a:ea typeface="宋体" pitchFamily="2" charset="-122"/>
            </a:endParaRPr>
          </a:p>
        </p:txBody>
      </p:sp>
      <p:pic>
        <p:nvPicPr>
          <p:cNvPr id="7" name="Picture 10" descr="tow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2090" y="188915"/>
            <a:ext cx="19907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NJU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414" y="260352"/>
            <a:ext cx="230346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8" y="6092827"/>
            <a:ext cx="9117012"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1268415"/>
            <a:ext cx="9117013"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subTitle" idx="1"/>
          </p:nvPr>
        </p:nvSpPr>
        <p:spPr>
          <a:xfrm>
            <a:off x="3059115" y="4149727"/>
            <a:ext cx="5184775" cy="1336675"/>
          </a:xfrm>
        </p:spPr>
        <p:txBody>
          <a:bodyPr/>
          <a:lstStyle>
            <a:lvl1pPr marL="0" indent="0">
              <a:buFont typeface="Wingdings" pitchFamily="2" charset="2"/>
              <a:buNone/>
              <a:defRPr/>
            </a:lvl1pPr>
          </a:lstStyle>
          <a:p>
            <a:r>
              <a:rPr lang="zh-CN" altLang="en-US" smtClean="0"/>
              <a:t>单击此处编辑母版副标题样式</a:t>
            </a:r>
            <a:endParaRPr lang="zh-CN" altLang="en-US"/>
          </a:p>
        </p:txBody>
      </p:sp>
      <p:sp>
        <p:nvSpPr>
          <p:cNvPr id="7177" name="Rectangle 9"/>
          <p:cNvSpPr>
            <a:spLocks noGrp="1" noChangeArrowheads="1"/>
          </p:cNvSpPr>
          <p:nvPr>
            <p:ph type="ctrTitle"/>
          </p:nvPr>
        </p:nvSpPr>
        <p:spPr>
          <a:xfrm>
            <a:off x="838201" y="2163763"/>
            <a:ext cx="7405688" cy="1600200"/>
          </a:xfrm>
        </p:spPr>
        <p:txBody>
          <a:bodyPr anchor="ctr"/>
          <a:lstStyle>
            <a:lvl1pPr>
              <a:defRPr/>
            </a:lvl1pPr>
          </a:lstStyle>
          <a:p>
            <a:r>
              <a:rPr lang="zh-CN" altLang="en-US" smtClean="0"/>
              <a:t>单击此处编辑母版标题样式</a:t>
            </a:r>
            <a:endParaRPr lang="zh-CN" altLang="en-US"/>
          </a:p>
        </p:txBody>
      </p:sp>
      <p:sp>
        <p:nvSpPr>
          <p:cNvPr id="11" name="Rectangle 3"/>
          <p:cNvSpPr>
            <a:spLocks noGrp="1" noChangeArrowheads="1"/>
          </p:cNvSpPr>
          <p:nvPr>
            <p:ph type="dt" sz="half" idx="10"/>
          </p:nvPr>
        </p:nvSpPr>
        <p:spPr>
          <a:xfrm>
            <a:off x="609602" y="6248400"/>
            <a:ext cx="1293813" cy="457200"/>
          </a:xfrm>
        </p:spPr>
        <p:txBody>
          <a:bodyPr/>
          <a:lstStyle>
            <a:lvl1pPr>
              <a:defRPr/>
            </a:lvl1pPr>
          </a:lstStyle>
          <a:p>
            <a:fld id="{EB5A63DE-D293-154A-9F26-DC5E93994BF2}" type="datetimeFigureOut">
              <a:rPr kumimoji="1" lang="zh-CN" altLang="en-US" smtClean="0">
                <a:solidFill>
                  <a:srgbClr val="292929"/>
                </a:solidFill>
              </a:rPr>
              <a:pPr/>
              <a:t>2018/5/21</a:t>
            </a:fld>
            <a:endParaRPr kumimoji="1" lang="zh-CN" altLang="en-US">
              <a:solidFill>
                <a:srgbClr val="292929"/>
              </a:solidFill>
            </a:endParaRPr>
          </a:p>
        </p:txBody>
      </p:sp>
      <p:sp>
        <p:nvSpPr>
          <p:cNvPr id="12" name="Rectangle 4"/>
          <p:cNvSpPr>
            <a:spLocks noGrp="1" noChangeArrowheads="1"/>
          </p:cNvSpPr>
          <p:nvPr>
            <p:ph type="ftr" sz="quarter" idx="11"/>
          </p:nvPr>
        </p:nvSpPr>
        <p:spPr>
          <a:xfrm>
            <a:off x="1981200" y="6202363"/>
            <a:ext cx="5410200" cy="539751"/>
          </a:xfrm>
        </p:spPr>
        <p:txBody>
          <a:bodyPr/>
          <a:lstStyle>
            <a:lvl1pPr algn="ctr">
              <a:defRPr sz="1050">
                <a:latin typeface="Tahoma" pitchFamily="34" charset="0"/>
              </a:defRPr>
            </a:lvl1pPr>
          </a:lstStyle>
          <a:p>
            <a:endParaRPr kumimoji="1" lang="zh-CN" altLang="en-US">
              <a:solidFill>
                <a:srgbClr val="292929"/>
              </a:solidFill>
            </a:endParaRPr>
          </a:p>
        </p:txBody>
      </p:sp>
      <p:sp>
        <p:nvSpPr>
          <p:cNvPr id="13" name="Rectangle 5"/>
          <p:cNvSpPr>
            <a:spLocks noGrp="1" noChangeArrowheads="1"/>
          </p:cNvSpPr>
          <p:nvPr>
            <p:ph type="sldNum" sz="quarter" idx="12"/>
          </p:nvPr>
        </p:nvSpPr>
        <p:spPr/>
        <p:txBody>
          <a:bodyPr/>
          <a:lstStyle>
            <a:lvl1pPr>
              <a:defRPr/>
            </a:lvl1pPr>
          </a:lstStyle>
          <a:p>
            <a:fld id="{07986047-BAA0-6141-A8AB-2FE4569EDD80}" type="slidenum">
              <a:rPr kumimoji="1" lang="zh-CN" altLang="en-US" smtClean="0">
                <a:solidFill>
                  <a:srgbClr val="292929"/>
                </a:solidFill>
              </a:rPr>
              <a:pPr/>
              <a:t>‹#›</a:t>
            </a:fld>
            <a:endParaRPr kumimoji="1" lang="zh-CN" altLang="en-US">
              <a:solidFill>
                <a:srgbClr val="292929"/>
              </a:solidFill>
            </a:endParaRPr>
          </a:p>
        </p:txBody>
      </p:sp>
    </p:spTree>
    <p:extLst>
      <p:ext uri="{BB962C8B-B14F-4D97-AF65-F5344CB8AC3E}">
        <p14:creationId xmlns:p14="http://schemas.microsoft.com/office/powerpoint/2010/main" val="1669113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7"/>
          <p:cNvSpPr>
            <a:spLocks noGrp="1" noChangeArrowheads="1"/>
          </p:cNvSpPr>
          <p:nvPr>
            <p:ph type="dt" sz="half" idx="10"/>
          </p:nvPr>
        </p:nvSpPr>
        <p:spPr/>
        <p:txBody>
          <a:bodyPr/>
          <a:lstStyle>
            <a:lvl1pPr>
              <a:defRPr/>
            </a:lvl1pPr>
          </a:lstStyle>
          <a:p>
            <a:fld id="{EB5A63DE-D293-154A-9F26-DC5E93994BF2}" type="datetimeFigureOut">
              <a:rPr kumimoji="1" lang="zh-CN" altLang="en-US" smtClean="0">
                <a:solidFill>
                  <a:srgbClr val="292929"/>
                </a:solidFill>
              </a:rPr>
              <a:pPr/>
              <a:t>2018/5/21</a:t>
            </a:fld>
            <a:endParaRPr kumimoji="1" lang="zh-CN" altLang="en-US">
              <a:solidFill>
                <a:srgbClr val="292929"/>
              </a:solidFill>
            </a:endParaRPr>
          </a:p>
        </p:txBody>
      </p:sp>
      <p:sp>
        <p:nvSpPr>
          <p:cNvPr id="5" name="Rectangle 8"/>
          <p:cNvSpPr>
            <a:spLocks noGrp="1" noChangeArrowheads="1"/>
          </p:cNvSpPr>
          <p:nvPr>
            <p:ph type="ftr" sz="quarter" idx="11"/>
          </p:nvPr>
        </p:nvSpPr>
        <p:spPr/>
        <p:txBody>
          <a:bodyPr/>
          <a:lstStyle>
            <a:lvl1pPr>
              <a:defRPr sz="1050"/>
            </a:lvl1pPr>
          </a:lstStyle>
          <a:p>
            <a:endParaRPr kumimoji="1" lang="zh-CN" altLang="en-US">
              <a:solidFill>
                <a:srgbClr val="292929"/>
              </a:solidFill>
            </a:endParaRPr>
          </a:p>
        </p:txBody>
      </p:sp>
      <p:sp>
        <p:nvSpPr>
          <p:cNvPr id="6" name="Rectangle 9"/>
          <p:cNvSpPr>
            <a:spLocks noGrp="1" noChangeArrowheads="1"/>
          </p:cNvSpPr>
          <p:nvPr>
            <p:ph type="sldNum" sz="quarter" idx="12"/>
          </p:nvPr>
        </p:nvSpPr>
        <p:spPr/>
        <p:txBody>
          <a:bodyPr/>
          <a:lstStyle>
            <a:lvl1pPr>
              <a:defRPr/>
            </a:lvl1pPr>
          </a:lstStyle>
          <a:p>
            <a:fld id="{07986047-BAA0-6141-A8AB-2FE4569EDD80}" type="slidenum">
              <a:rPr kumimoji="1" lang="zh-CN" altLang="en-US" smtClean="0">
                <a:solidFill>
                  <a:srgbClr val="292929"/>
                </a:solidFill>
              </a:rPr>
              <a:pPr/>
              <a:t>‹#›</a:t>
            </a:fld>
            <a:endParaRPr kumimoji="1" lang="zh-CN" altLang="en-US">
              <a:solidFill>
                <a:srgbClr val="292929"/>
              </a:solidFill>
            </a:endParaRPr>
          </a:p>
        </p:txBody>
      </p:sp>
    </p:spTree>
    <p:extLst>
      <p:ext uri="{BB962C8B-B14F-4D97-AF65-F5344CB8AC3E}">
        <p14:creationId xmlns:p14="http://schemas.microsoft.com/office/powerpoint/2010/main" val="1498100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72250" y="404813"/>
            <a:ext cx="2038350" cy="547211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404813"/>
            <a:ext cx="5962650" cy="5472112"/>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7"/>
          <p:cNvSpPr>
            <a:spLocks noGrp="1" noChangeArrowheads="1"/>
          </p:cNvSpPr>
          <p:nvPr>
            <p:ph type="dt" sz="half" idx="10"/>
          </p:nvPr>
        </p:nvSpPr>
        <p:spPr/>
        <p:txBody>
          <a:bodyPr/>
          <a:lstStyle>
            <a:lvl1pPr>
              <a:defRPr/>
            </a:lvl1pPr>
          </a:lstStyle>
          <a:p>
            <a:fld id="{EB5A63DE-D293-154A-9F26-DC5E93994BF2}" type="datetimeFigureOut">
              <a:rPr kumimoji="1" lang="zh-CN" altLang="en-US" smtClean="0">
                <a:solidFill>
                  <a:srgbClr val="292929"/>
                </a:solidFill>
              </a:rPr>
              <a:pPr/>
              <a:t>2018/5/21</a:t>
            </a:fld>
            <a:endParaRPr kumimoji="1" lang="zh-CN" altLang="en-US">
              <a:solidFill>
                <a:srgbClr val="292929"/>
              </a:solidFill>
            </a:endParaRPr>
          </a:p>
        </p:txBody>
      </p:sp>
      <p:sp>
        <p:nvSpPr>
          <p:cNvPr id="5" name="Rectangle 8"/>
          <p:cNvSpPr>
            <a:spLocks noGrp="1" noChangeArrowheads="1"/>
          </p:cNvSpPr>
          <p:nvPr>
            <p:ph type="ftr" sz="quarter" idx="11"/>
          </p:nvPr>
        </p:nvSpPr>
        <p:spPr/>
        <p:txBody>
          <a:bodyPr/>
          <a:lstStyle>
            <a:lvl1pPr>
              <a:defRPr sz="1050"/>
            </a:lvl1pPr>
          </a:lstStyle>
          <a:p>
            <a:endParaRPr kumimoji="1" lang="zh-CN" altLang="en-US">
              <a:solidFill>
                <a:srgbClr val="292929"/>
              </a:solidFill>
            </a:endParaRPr>
          </a:p>
        </p:txBody>
      </p:sp>
      <p:sp>
        <p:nvSpPr>
          <p:cNvPr id="6" name="Rectangle 9"/>
          <p:cNvSpPr>
            <a:spLocks noGrp="1" noChangeArrowheads="1"/>
          </p:cNvSpPr>
          <p:nvPr>
            <p:ph type="sldNum" sz="quarter" idx="12"/>
          </p:nvPr>
        </p:nvSpPr>
        <p:spPr/>
        <p:txBody>
          <a:bodyPr/>
          <a:lstStyle>
            <a:lvl1pPr>
              <a:defRPr/>
            </a:lvl1pPr>
          </a:lstStyle>
          <a:p>
            <a:fld id="{07986047-BAA0-6141-A8AB-2FE4569EDD80}" type="slidenum">
              <a:rPr kumimoji="1" lang="zh-CN" altLang="en-US" smtClean="0">
                <a:solidFill>
                  <a:srgbClr val="292929"/>
                </a:solidFill>
              </a:rPr>
              <a:pPr/>
              <a:t>‹#›</a:t>
            </a:fld>
            <a:endParaRPr kumimoji="1" lang="zh-CN" altLang="en-US">
              <a:solidFill>
                <a:srgbClr val="292929"/>
              </a:solidFill>
            </a:endParaRPr>
          </a:p>
        </p:txBody>
      </p:sp>
    </p:spTree>
    <p:extLst>
      <p:ext uri="{BB962C8B-B14F-4D97-AF65-F5344CB8AC3E}">
        <p14:creationId xmlns:p14="http://schemas.microsoft.com/office/powerpoint/2010/main" val="890118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7"/>
          <p:cNvSpPr>
            <a:spLocks noGrp="1" noChangeArrowheads="1"/>
          </p:cNvSpPr>
          <p:nvPr>
            <p:ph type="dt" sz="half" idx="10"/>
          </p:nvPr>
        </p:nvSpPr>
        <p:spPr/>
        <p:txBody>
          <a:bodyPr/>
          <a:lstStyle>
            <a:lvl1pPr>
              <a:defRPr/>
            </a:lvl1pPr>
          </a:lstStyle>
          <a:p>
            <a:fld id="{EB5A63DE-D293-154A-9F26-DC5E93994BF2}" type="datetimeFigureOut">
              <a:rPr kumimoji="1" lang="zh-CN" altLang="en-US" smtClean="0">
                <a:solidFill>
                  <a:srgbClr val="292929"/>
                </a:solidFill>
              </a:rPr>
              <a:pPr/>
              <a:t>2018/5/21</a:t>
            </a:fld>
            <a:endParaRPr kumimoji="1" lang="zh-CN" altLang="en-US">
              <a:solidFill>
                <a:srgbClr val="292929"/>
              </a:solidFill>
            </a:endParaRPr>
          </a:p>
        </p:txBody>
      </p:sp>
      <p:sp>
        <p:nvSpPr>
          <p:cNvPr id="5" name="Rectangle 8"/>
          <p:cNvSpPr>
            <a:spLocks noGrp="1" noChangeArrowheads="1"/>
          </p:cNvSpPr>
          <p:nvPr>
            <p:ph type="ftr" sz="quarter" idx="11"/>
          </p:nvPr>
        </p:nvSpPr>
        <p:spPr/>
        <p:txBody>
          <a:bodyPr/>
          <a:lstStyle>
            <a:lvl1pPr>
              <a:defRPr sz="1050"/>
            </a:lvl1pPr>
          </a:lstStyle>
          <a:p>
            <a:endParaRPr kumimoji="1" lang="zh-CN" altLang="en-US">
              <a:solidFill>
                <a:srgbClr val="292929"/>
              </a:solidFill>
            </a:endParaRPr>
          </a:p>
        </p:txBody>
      </p:sp>
      <p:sp>
        <p:nvSpPr>
          <p:cNvPr id="6" name="Rectangle 9"/>
          <p:cNvSpPr>
            <a:spLocks noGrp="1" noChangeArrowheads="1"/>
          </p:cNvSpPr>
          <p:nvPr>
            <p:ph type="sldNum" sz="quarter" idx="12"/>
          </p:nvPr>
        </p:nvSpPr>
        <p:spPr/>
        <p:txBody>
          <a:bodyPr/>
          <a:lstStyle>
            <a:lvl1pPr>
              <a:defRPr/>
            </a:lvl1pPr>
          </a:lstStyle>
          <a:p>
            <a:fld id="{07986047-BAA0-6141-A8AB-2FE4569EDD80}" type="slidenum">
              <a:rPr kumimoji="1" lang="zh-CN" altLang="en-US" smtClean="0">
                <a:solidFill>
                  <a:srgbClr val="292929"/>
                </a:solidFill>
              </a:rPr>
              <a:pPr/>
              <a:t>‹#›</a:t>
            </a:fld>
            <a:endParaRPr kumimoji="1" lang="zh-CN" altLang="en-US">
              <a:solidFill>
                <a:srgbClr val="292929"/>
              </a:solidFill>
            </a:endParaRPr>
          </a:p>
        </p:txBody>
      </p:sp>
    </p:spTree>
    <p:extLst>
      <p:ext uri="{BB962C8B-B14F-4D97-AF65-F5344CB8AC3E}">
        <p14:creationId xmlns:p14="http://schemas.microsoft.com/office/powerpoint/2010/main" val="11682153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p>
        </p:txBody>
      </p:sp>
      <p:sp>
        <p:nvSpPr>
          <p:cNvPr id="4" name="Rectangle 7"/>
          <p:cNvSpPr>
            <a:spLocks noGrp="1" noChangeArrowheads="1"/>
          </p:cNvSpPr>
          <p:nvPr>
            <p:ph type="dt" sz="half" idx="10"/>
          </p:nvPr>
        </p:nvSpPr>
        <p:spPr/>
        <p:txBody>
          <a:bodyPr/>
          <a:lstStyle>
            <a:lvl1pPr>
              <a:defRPr/>
            </a:lvl1pPr>
          </a:lstStyle>
          <a:p>
            <a:fld id="{EB5A63DE-D293-154A-9F26-DC5E93994BF2}" type="datetimeFigureOut">
              <a:rPr kumimoji="1" lang="zh-CN" altLang="en-US" smtClean="0">
                <a:solidFill>
                  <a:srgbClr val="292929"/>
                </a:solidFill>
              </a:rPr>
              <a:pPr/>
              <a:t>2018/5/21</a:t>
            </a:fld>
            <a:endParaRPr kumimoji="1" lang="zh-CN" altLang="en-US">
              <a:solidFill>
                <a:srgbClr val="292929"/>
              </a:solidFill>
            </a:endParaRPr>
          </a:p>
        </p:txBody>
      </p:sp>
      <p:sp>
        <p:nvSpPr>
          <p:cNvPr id="5" name="Rectangle 8"/>
          <p:cNvSpPr>
            <a:spLocks noGrp="1" noChangeArrowheads="1"/>
          </p:cNvSpPr>
          <p:nvPr>
            <p:ph type="ftr" sz="quarter" idx="11"/>
          </p:nvPr>
        </p:nvSpPr>
        <p:spPr/>
        <p:txBody>
          <a:bodyPr/>
          <a:lstStyle>
            <a:lvl1pPr>
              <a:defRPr sz="1050"/>
            </a:lvl1pPr>
          </a:lstStyle>
          <a:p>
            <a:endParaRPr kumimoji="1" lang="zh-CN" altLang="en-US">
              <a:solidFill>
                <a:srgbClr val="292929"/>
              </a:solidFill>
            </a:endParaRPr>
          </a:p>
        </p:txBody>
      </p:sp>
      <p:sp>
        <p:nvSpPr>
          <p:cNvPr id="6" name="Rectangle 9"/>
          <p:cNvSpPr>
            <a:spLocks noGrp="1" noChangeArrowheads="1"/>
          </p:cNvSpPr>
          <p:nvPr>
            <p:ph type="sldNum" sz="quarter" idx="12"/>
          </p:nvPr>
        </p:nvSpPr>
        <p:spPr/>
        <p:txBody>
          <a:bodyPr/>
          <a:lstStyle>
            <a:lvl1pPr>
              <a:defRPr/>
            </a:lvl1pPr>
          </a:lstStyle>
          <a:p>
            <a:fld id="{07986047-BAA0-6141-A8AB-2FE4569EDD80}" type="slidenum">
              <a:rPr kumimoji="1" lang="zh-CN" altLang="en-US" smtClean="0">
                <a:solidFill>
                  <a:srgbClr val="292929"/>
                </a:solidFill>
              </a:rPr>
              <a:pPr/>
              <a:t>‹#›</a:t>
            </a:fld>
            <a:endParaRPr kumimoji="1" lang="zh-CN" altLang="en-US">
              <a:solidFill>
                <a:srgbClr val="292929"/>
              </a:solidFill>
            </a:endParaRPr>
          </a:p>
        </p:txBody>
      </p:sp>
    </p:spTree>
    <p:extLst>
      <p:ext uri="{BB962C8B-B14F-4D97-AF65-F5344CB8AC3E}">
        <p14:creationId xmlns:p14="http://schemas.microsoft.com/office/powerpoint/2010/main" val="401497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314" y="1484314"/>
            <a:ext cx="3994150" cy="43926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14865" y="1484314"/>
            <a:ext cx="3995737" cy="43926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Rectangle 7"/>
          <p:cNvSpPr>
            <a:spLocks noGrp="1" noChangeArrowheads="1"/>
          </p:cNvSpPr>
          <p:nvPr>
            <p:ph type="dt" sz="half" idx="10"/>
          </p:nvPr>
        </p:nvSpPr>
        <p:spPr/>
        <p:txBody>
          <a:bodyPr/>
          <a:lstStyle>
            <a:lvl1pPr>
              <a:defRPr/>
            </a:lvl1pPr>
          </a:lstStyle>
          <a:p>
            <a:fld id="{EB5A63DE-D293-154A-9F26-DC5E93994BF2}" type="datetimeFigureOut">
              <a:rPr kumimoji="1" lang="zh-CN" altLang="en-US" smtClean="0">
                <a:solidFill>
                  <a:srgbClr val="292929"/>
                </a:solidFill>
              </a:rPr>
              <a:pPr/>
              <a:t>2018/5/21</a:t>
            </a:fld>
            <a:endParaRPr kumimoji="1" lang="zh-CN" altLang="en-US">
              <a:solidFill>
                <a:srgbClr val="292929"/>
              </a:solidFill>
            </a:endParaRPr>
          </a:p>
        </p:txBody>
      </p:sp>
      <p:sp>
        <p:nvSpPr>
          <p:cNvPr id="6" name="Rectangle 8"/>
          <p:cNvSpPr>
            <a:spLocks noGrp="1" noChangeArrowheads="1"/>
          </p:cNvSpPr>
          <p:nvPr>
            <p:ph type="ftr" sz="quarter" idx="11"/>
          </p:nvPr>
        </p:nvSpPr>
        <p:spPr/>
        <p:txBody>
          <a:bodyPr/>
          <a:lstStyle>
            <a:lvl1pPr>
              <a:defRPr sz="1050"/>
            </a:lvl1pPr>
          </a:lstStyle>
          <a:p>
            <a:endParaRPr kumimoji="1" lang="zh-CN" altLang="en-US">
              <a:solidFill>
                <a:srgbClr val="292929"/>
              </a:solidFill>
            </a:endParaRPr>
          </a:p>
        </p:txBody>
      </p:sp>
      <p:sp>
        <p:nvSpPr>
          <p:cNvPr id="7" name="Rectangle 9"/>
          <p:cNvSpPr>
            <a:spLocks noGrp="1" noChangeArrowheads="1"/>
          </p:cNvSpPr>
          <p:nvPr>
            <p:ph type="sldNum" sz="quarter" idx="12"/>
          </p:nvPr>
        </p:nvSpPr>
        <p:spPr/>
        <p:txBody>
          <a:bodyPr/>
          <a:lstStyle>
            <a:lvl1pPr>
              <a:defRPr/>
            </a:lvl1pPr>
          </a:lstStyle>
          <a:p>
            <a:fld id="{07986047-BAA0-6141-A8AB-2FE4569EDD80}" type="slidenum">
              <a:rPr kumimoji="1" lang="zh-CN" altLang="en-US" smtClean="0">
                <a:solidFill>
                  <a:srgbClr val="292929"/>
                </a:solidFill>
              </a:rPr>
              <a:pPr/>
              <a:t>‹#›</a:t>
            </a:fld>
            <a:endParaRPr kumimoji="1" lang="zh-CN" altLang="en-US">
              <a:solidFill>
                <a:srgbClr val="292929"/>
              </a:solidFill>
            </a:endParaRPr>
          </a:p>
        </p:txBody>
      </p:sp>
    </p:spTree>
    <p:extLst>
      <p:ext uri="{BB962C8B-B14F-4D97-AF65-F5344CB8AC3E}">
        <p14:creationId xmlns:p14="http://schemas.microsoft.com/office/powerpoint/2010/main" val="584653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9"/>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45027"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Rectangle 7"/>
          <p:cNvSpPr>
            <a:spLocks noGrp="1" noChangeArrowheads="1"/>
          </p:cNvSpPr>
          <p:nvPr>
            <p:ph type="dt" sz="half" idx="10"/>
          </p:nvPr>
        </p:nvSpPr>
        <p:spPr/>
        <p:txBody>
          <a:bodyPr/>
          <a:lstStyle>
            <a:lvl1pPr>
              <a:defRPr/>
            </a:lvl1pPr>
          </a:lstStyle>
          <a:p>
            <a:fld id="{EB5A63DE-D293-154A-9F26-DC5E93994BF2}" type="datetimeFigureOut">
              <a:rPr kumimoji="1" lang="zh-CN" altLang="en-US" smtClean="0">
                <a:solidFill>
                  <a:srgbClr val="292929"/>
                </a:solidFill>
              </a:rPr>
              <a:pPr/>
              <a:t>2018/5/21</a:t>
            </a:fld>
            <a:endParaRPr kumimoji="1" lang="zh-CN" altLang="en-US">
              <a:solidFill>
                <a:srgbClr val="292929"/>
              </a:solidFill>
            </a:endParaRPr>
          </a:p>
        </p:txBody>
      </p:sp>
      <p:sp>
        <p:nvSpPr>
          <p:cNvPr id="8" name="Rectangle 8"/>
          <p:cNvSpPr>
            <a:spLocks noGrp="1" noChangeArrowheads="1"/>
          </p:cNvSpPr>
          <p:nvPr>
            <p:ph type="ftr" sz="quarter" idx="11"/>
          </p:nvPr>
        </p:nvSpPr>
        <p:spPr/>
        <p:txBody>
          <a:bodyPr/>
          <a:lstStyle>
            <a:lvl1pPr>
              <a:defRPr sz="1050"/>
            </a:lvl1pPr>
          </a:lstStyle>
          <a:p>
            <a:endParaRPr kumimoji="1" lang="zh-CN" altLang="en-US">
              <a:solidFill>
                <a:srgbClr val="292929"/>
              </a:solidFill>
            </a:endParaRPr>
          </a:p>
        </p:txBody>
      </p:sp>
      <p:sp>
        <p:nvSpPr>
          <p:cNvPr id="9" name="Rectangle 9"/>
          <p:cNvSpPr>
            <a:spLocks noGrp="1" noChangeArrowheads="1"/>
          </p:cNvSpPr>
          <p:nvPr>
            <p:ph type="sldNum" sz="quarter" idx="12"/>
          </p:nvPr>
        </p:nvSpPr>
        <p:spPr/>
        <p:txBody>
          <a:bodyPr/>
          <a:lstStyle>
            <a:lvl1pPr>
              <a:defRPr/>
            </a:lvl1pPr>
          </a:lstStyle>
          <a:p>
            <a:fld id="{07986047-BAA0-6141-A8AB-2FE4569EDD80}" type="slidenum">
              <a:rPr kumimoji="1" lang="zh-CN" altLang="en-US" smtClean="0">
                <a:solidFill>
                  <a:srgbClr val="292929"/>
                </a:solidFill>
              </a:rPr>
              <a:pPr/>
              <a:t>‹#›</a:t>
            </a:fld>
            <a:endParaRPr kumimoji="1" lang="zh-CN" altLang="en-US">
              <a:solidFill>
                <a:srgbClr val="292929"/>
              </a:solidFill>
            </a:endParaRPr>
          </a:p>
        </p:txBody>
      </p:sp>
    </p:spTree>
    <p:extLst>
      <p:ext uri="{BB962C8B-B14F-4D97-AF65-F5344CB8AC3E}">
        <p14:creationId xmlns:p14="http://schemas.microsoft.com/office/powerpoint/2010/main" val="166724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7"/>
          <p:cNvSpPr>
            <a:spLocks noGrp="1" noChangeArrowheads="1"/>
          </p:cNvSpPr>
          <p:nvPr>
            <p:ph type="dt" sz="half" idx="10"/>
          </p:nvPr>
        </p:nvSpPr>
        <p:spPr/>
        <p:txBody>
          <a:bodyPr/>
          <a:lstStyle>
            <a:lvl1pPr>
              <a:defRPr/>
            </a:lvl1pPr>
          </a:lstStyle>
          <a:p>
            <a:fld id="{EB5A63DE-D293-154A-9F26-DC5E93994BF2}" type="datetimeFigureOut">
              <a:rPr kumimoji="1" lang="zh-CN" altLang="en-US" smtClean="0">
                <a:solidFill>
                  <a:srgbClr val="292929"/>
                </a:solidFill>
              </a:rPr>
              <a:pPr/>
              <a:t>2018/5/21</a:t>
            </a:fld>
            <a:endParaRPr kumimoji="1" lang="zh-CN" altLang="en-US">
              <a:solidFill>
                <a:srgbClr val="292929"/>
              </a:solidFill>
            </a:endParaRPr>
          </a:p>
        </p:txBody>
      </p:sp>
      <p:sp>
        <p:nvSpPr>
          <p:cNvPr id="4" name="Rectangle 8"/>
          <p:cNvSpPr>
            <a:spLocks noGrp="1" noChangeArrowheads="1"/>
          </p:cNvSpPr>
          <p:nvPr>
            <p:ph type="ftr" sz="quarter" idx="11"/>
          </p:nvPr>
        </p:nvSpPr>
        <p:spPr/>
        <p:txBody>
          <a:bodyPr/>
          <a:lstStyle>
            <a:lvl1pPr>
              <a:defRPr sz="900"/>
            </a:lvl1pPr>
          </a:lstStyle>
          <a:p>
            <a:endParaRPr kumimoji="1" lang="zh-CN" altLang="en-US">
              <a:solidFill>
                <a:srgbClr val="292929"/>
              </a:solidFill>
            </a:endParaRPr>
          </a:p>
        </p:txBody>
      </p:sp>
      <p:sp>
        <p:nvSpPr>
          <p:cNvPr id="5" name="Rectangle 9"/>
          <p:cNvSpPr>
            <a:spLocks noGrp="1" noChangeArrowheads="1"/>
          </p:cNvSpPr>
          <p:nvPr>
            <p:ph type="sldNum" sz="quarter" idx="12"/>
          </p:nvPr>
        </p:nvSpPr>
        <p:spPr/>
        <p:txBody>
          <a:bodyPr/>
          <a:lstStyle>
            <a:lvl1pPr>
              <a:defRPr/>
            </a:lvl1pPr>
          </a:lstStyle>
          <a:p>
            <a:fld id="{07986047-BAA0-6141-A8AB-2FE4569EDD80}" type="slidenum">
              <a:rPr kumimoji="1" lang="zh-CN" altLang="en-US" smtClean="0">
                <a:solidFill>
                  <a:srgbClr val="292929"/>
                </a:solidFill>
              </a:rPr>
              <a:pPr/>
              <a:t>‹#›</a:t>
            </a:fld>
            <a:endParaRPr kumimoji="1" lang="zh-CN" altLang="en-US">
              <a:solidFill>
                <a:srgbClr val="292929"/>
              </a:solidFill>
            </a:endParaRPr>
          </a:p>
        </p:txBody>
      </p:sp>
    </p:spTree>
    <p:extLst>
      <p:ext uri="{BB962C8B-B14F-4D97-AF65-F5344CB8AC3E}">
        <p14:creationId xmlns:p14="http://schemas.microsoft.com/office/powerpoint/2010/main" val="4176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fld id="{EB5A63DE-D293-154A-9F26-DC5E93994BF2}" type="datetimeFigureOut">
              <a:rPr kumimoji="1" lang="zh-CN" altLang="en-US" smtClean="0">
                <a:solidFill>
                  <a:srgbClr val="292929"/>
                </a:solidFill>
              </a:rPr>
              <a:pPr/>
              <a:t>2018/5/21</a:t>
            </a:fld>
            <a:endParaRPr kumimoji="1" lang="zh-CN" altLang="en-US">
              <a:solidFill>
                <a:srgbClr val="292929"/>
              </a:solidFill>
            </a:endParaRPr>
          </a:p>
        </p:txBody>
      </p:sp>
      <p:sp>
        <p:nvSpPr>
          <p:cNvPr id="3" name="Rectangle 8"/>
          <p:cNvSpPr>
            <a:spLocks noGrp="1" noChangeArrowheads="1"/>
          </p:cNvSpPr>
          <p:nvPr>
            <p:ph type="ftr" sz="quarter" idx="11"/>
          </p:nvPr>
        </p:nvSpPr>
        <p:spPr/>
        <p:txBody>
          <a:bodyPr/>
          <a:lstStyle>
            <a:lvl1pPr>
              <a:defRPr sz="1050"/>
            </a:lvl1pPr>
          </a:lstStyle>
          <a:p>
            <a:endParaRPr kumimoji="1" lang="zh-CN" altLang="en-US">
              <a:solidFill>
                <a:srgbClr val="292929"/>
              </a:solidFill>
            </a:endParaRPr>
          </a:p>
        </p:txBody>
      </p:sp>
      <p:sp>
        <p:nvSpPr>
          <p:cNvPr id="4" name="Rectangle 9"/>
          <p:cNvSpPr>
            <a:spLocks noGrp="1" noChangeArrowheads="1"/>
          </p:cNvSpPr>
          <p:nvPr>
            <p:ph type="sldNum" sz="quarter" idx="12"/>
          </p:nvPr>
        </p:nvSpPr>
        <p:spPr/>
        <p:txBody>
          <a:bodyPr/>
          <a:lstStyle>
            <a:lvl1pPr>
              <a:defRPr/>
            </a:lvl1pPr>
          </a:lstStyle>
          <a:p>
            <a:fld id="{07986047-BAA0-6141-A8AB-2FE4569EDD80}" type="slidenum">
              <a:rPr kumimoji="1" lang="zh-CN" altLang="en-US" smtClean="0">
                <a:solidFill>
                  <a:srgbClr val="292929"/>
                </a:solidFill>
              </a:rPr>
              <a:pPr/>
              <a:t>‹#›</a:t>
            </a:fld>
            <a:endParaRPr kumimoji="1" lang="zh-CN" altLang="en-US">
              <a:solidFill>
                <a:srgbClr val="292929"/>
              </a:solidFill>
            </a:endParaRPr>
          </a:p>
        </p:txBody>
      </p:sp>
    </p:spTree>
    <p:extLst>
      <p:ext uri="{BB962C8B-B14F-4D97-AF65-F5344CB8AC3E}">
        <p14:creationId xmlns:p14="http://schemas.microsoft.com/office/powerpoint/2010/main" val="127650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Rectangle 7"/>
          <p:cNvSpPr>
            <a:spLocks noGrp="1" noChangeArrowheads="1"/>
          </p:cNvSpPr>
          <p:nvPr>
            <p:ph type="dt" sz="half" idx="10"/>
          </p:nvPr>
        </p:nvSpPr>
        <p:spPr/>
        <p:txBody>
          <a:bodyPr/>
          <a:lstStyle>
            <a:lvl1pPr>
              <a:defRPr/>
            </a:lvl1pPr>
          </a:lstStyle>
          <a:p>
            <a:fld id="{EB5A63DE-D293-154A-9F26-DC5E93994BF2}" type="datetimeFigureOut">
              <a:rPr kumimoji="1" lang="zh-CN" altLang="en-US" smtClean="0">
                <a:solidFill>
                  <a:srgbClr val="292929"/>
                </a:solidFill>
              </a:rPr>
              <a:pPr/>
              <a:t>2018/5/21</a:t>
            </a:fld>
            <a:endParaRPr kumimoji="1" lang="zh-CN" altLang="en-US">
              <a:solidFill>
                <a:srgbClr val="292929"/>
              </a:solidFill>
            </a:endParaRPr>
          </a:p>
        </p:txBody>
      </p:sp>
      <p:sp>
        <p:nvSpPr>
          <p:cNvPr id="6" name="Rectangle 8"/>
          <p:cNvSpPr>
            <a:spLocks noGrp="1" noChangeArrowheads="1"/>
          </p:cNvSpPr>
          <p:nvPr>
            <p:ph type="ftr" sz="quarter" idx="11"/>
          </p:nvPr>
        </p:nvSpPr>
        <p:spPr/>
        <p:txBody>
          <a:bodyPr/>
          <a:lstStyle>
            <a:lvl1pPr>
              <a:defRPr sz="1050"/>
            </a:lvl1pPr>
          </a:lstStyle>
          <a:p>
            <a:endParaRPr kumimoji="1" lang="zh-CN" altLang="en-US">
              <a:solidFill>
                <a:srgbClr val="292929"/>
              </a:solidFill>
            </a:endParaRPr>
          </a:p>
        </p:txBody>
      </p:sp>
      <p:sp>
        <p:nvSpPr>
          <p:cNvPr id="7" name="Rectangle 9"/>
          <p:cNvSpPr>
            <a:spLocks noGrp="1" noChangeArrowheads="1"/>
          </p:cNvSpPr>
          <p:nvPr>
            <p:ph type="sldNum" sz="quarter" idx="12"/>
          </p:nvPr>
        </p:nvSpPr>
        <p:spPr/>
        <p:txBody>
          <a:bodyPr/>
          <a:lstStyle>
            <a:lvl1pPr>
              <a:defRPr/>
            </a:lvl1pPr>
          </a:lstStyle>
          <a:p>
            <a:fld id="{07986047-BAA0-6141-A8AB-2FE4569EDD80}" type="slidenum">
              <a:rPr kumimoji="1" lang="zh-CN" altLang="en-US" smtClean="0">
                <a:solidFill>
                  <a:srgbClr val="292929"/>
                </a:solidFill>
              </a:rPr>
              <a:pPr/>
              <a:t>‹#›</a:t>
            </a:fld>
            <a:endParaRPr kumimoji="1" lang="zh-CN" altLang="en-US">
              <a:solidFill>
                <a:srgbClr val="292929"/>
              </a:solidFill>
            </a:endParaRPr>
          </a:p>
        </p:txBody>
      </p:sp>
    </p:spTree>
    <p:extLst>
      <p:ext uri="{BB962C8B-B14F-4D97-AF65-F5344CB8AC3E}">
        <p14:creationId xmlns:p14="http://schemas.microsoft.com/office/powerpoint/2010/main" val="1465316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9"/>
          </a:xfrm>
        </p:spPr>
        <p:txBody>
          <a:bodyPr/>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smtClean="0"/>
              <a:t>将图片拖动到占位符，或单击添加图标</a:t>
            </a:r>
          </a:p>
        </p:txBody>
      </p:sp>
      <p:sp>
        <p:nvSpPr>
          <p:cNvPr id="4" name="文本占位符 3"/>
          <p:cNvSpPr>
            <a:spLocks noGrp="1"/>
          </p:cNvSpPr>
          <p:nvPr>
            <p:ph type="body" sz="half" idx="2"/>
          </p:nvPr>
        </p:nvSpPr>
        <p:spPr>
          <a:xfrm>
            <a:off x="1792288" y="5367338"/>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Rectangle 7"/>
          <p:cNvSpPr>
            <a:spLocks noGrp="1" noChangeArrowheads="1"/>
          </p:cNvSpPr>
          <p:nvPr>
            <p:ph type="dt" sz="half" idx="10"/>
          </p:nvPr>
        </p:nvSpPr>
        <p:spPr/>
        <p:txBody>
          <a:bodyPr/>
          <a:lstStyle>
            <a:lvl1pPr>
              <a:defRPr/>
            </a:lvl1pPr>
          </a:lstStyle>
          <a:p>
            <a:fld id="{EB5A63DE-D293-154A-9F26-DC5E93994BF2}" type="datetimeFigureOut">
              <a:rPr kumimoji="1" lang="zh-CN" altLang="en-US" smtClean="0">
                <a:solidFill>
                  <a:srgbClr val="292929"/>
                </a:solidFill>
              </a:rPr>
              <a:pPr/>
              <a:t>2018/5/21</a:t>
            </a:fld>
            <a:endParaRPr kumimoji="1" lang="zh-CN" altLang="en-US">
              <a:solidFill>
                <a:srgbClr val="292929"/>
              </a:solidFill>
            </a:endParaRPr>
          </a:p>
        </p:txBody>
      </p:sp>
      <p:sp>
        <p:nvSpPr>
          <p:cNvPr id="6" name="Rectangle 8"/>
          <p:cNvSpPr>
            <a:spLocks noGrp="1" noChangeArrowheads="1"/>
          </p:cNvSpPr>
          <p:nvPr>
            <p:ph type="ftr" sz="quarter" idx="11"/>
          </p:nvPr>
        </p:nvSpPr>
        <p:spPr/>
        <p:txBody>
          <a:bodyPr/>
          <a:lstStyle>
            <a:lvl1pPr>
              <a:defRPr sz="1050"/>
            </a:lvl1pPr>
          </a:lstStyle>
          <a:p>
            <a:endParaRPr kumimoji="1" lang="zh-CN" altLang="en-US">
              <a:solidFill>
                <a:srgbClr val="292929"/>
              </a:solidFill>
            </a:endParaRPr>
          </a:p>
        </p:txBody>
      </p:sp>
      <p:sp>
        <p:nvSpPr>
          <p:cNvPr id="7" name="Rectangle 9"/>
          <p:cNvSpPr>
            <a:spLocks noGrp="1" noChangeArrowheads="1"/>
          </p:cNvSpPr>
          <p:nvPr>
            <p:ph type="sldNum" sz="quarter" idx="12"/>
          </p:nvPr>
        </p:nvSpPr>
        <p:spPr/>
        <p:txBody>
          <a:bodyPr/>
          <a:lstStyle>
            <a:lvl1pPr>
              <a:defRPr/>
            </a:lvl1pPr>
          </a:lstStyle>
          <a:p>
            <a:fld id="{07986047-BAA0-6141-A8AB-2FE4569EDD80}" type="slidenum">
              <a:rPr kumimoji="1" lang="zh-CN" altLang="en-US" smtClean="0">
                <a:solidFill>
                  <a:srgbClr val="292929"/>
                </a:solidFill>
              </a:rPr>
              <a:pPr/>
              <a:t>‹#›</a:t>
            </a:fld>
            <a:endParaRPr kumimoji="1" lang="zh-CN" altLang="en-US">
              <a:solidFill>
                <a:srgbClr val="292929"/>
              </a:solidFill>
            </a:endParaRPr>
          </a:p>
        </p:txBody>
      </p:sp>
    </p:spTree>
    <p:extLst>
      <p:ext uri="{BB962C8B-B14F-4D97-AF65-F5344CB8AC3E}">
        <p14:creationId xmlns:p14="http://schemas.microsoft.com/office/powerpoint/2010/main" val="15433078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1125539"/>
            <a:ext cx="2133600" cy="101600"/>
          </a:xfrm>
          <a:prstGeom prst="rect">
            <a:avLst/>
          </a:prstGeom>
          <a:solidFill>
            <a:schemeClr val="accent2"/>
          </a:solidFill>
          <a:ln w="9525">
            <a:noFill/>
            <a:miter lim="800000"/>
            <a:headEnd/>
            <a:tailEnd/>
          </a:ln>
          <a:effectLst/>
        </p:spPr>
        <p:txBody>
          <a:bodyPr wrap="none" anchor="ctr"/>
          <a:lstStyle/>
          <a:p>
            <a:pPr algn="ctr" defTabSz="342900">
              <a:defRPr/>
            </a:pPr>
            <a:endParaRPr lang="zh-CN" altLang="zh-CN" sz="1800">
              <a:solidFill>
                <a:srgbClr val="292929"/>
              </a:solidFill>
              <a:ea typeface="宋体" pitchFamily="2" charset="-122"/>
            </a:endParaRPr>
          </a:p>
        </p:txBody>
      </p:sp>
      <p:sp>
        <p:nvSpPr>
          <p:cNvPr id="6147" name="Rectangle 3"/>
          <p:cNvSpPr>
            <a:spLocks noChangeArrowheads="1"/>
          </p:cNvSpPr>
          <p:nvPr/>
        </p:nvSpPr>
        <p:spPr bwMode="auto">
          <a:xfrm>
            <a:off x="1447800" y="1125539"/>
            <a:ext cx="7239000" cy="10160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defTabSz="342900">
              <a:defRPr/>
            </a:pPr>
            <a:endParaRPr lang="zh-CN" altLang="zh-CN" sz="1800">
              <a:solidFill>
                <a:srgbClr val="292929"/>
              </a:solidFill>
              <a:ea typeface="宋体" pitchFamily="2" charset="-122"/>
            </a:endParaRPr>
          </a:p>
        </p:txBody>
      </p:sp>
      <p:sp>
        <p:nvSpPr>
          <p:cNvPr id="2052" name="Rectangle 4"/>
          <p:cNvSpPr>
            <a:spLocks noGrp="1" noChangeArrowheads="1"/>
          </p:cNvSpPr>
          <p:nvPr>
            <p:ph type="title"/>
          </p:nvPr>
        </p:nvSpPr>
        <p:spPr bwMode="auto">
          <a:xfrm>
            <a:off x="457202" y="404814"/>
            <a:ext cx="62023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CN" altLang="en-US" smtClean="0"/>
              <a:t>单击此处编辑母版标题样式</a:t>
            </a:r>
          </a:p>
        </p:txBody>
      </p:sp>
      <p:sp>
        <p:nvSpPr>
          <p:cNvPr id="2053" name="Rectangle 5"/>
          <p:cNvSpPr>
            <a:spLocks noGrp="1" noChangeArrowheads="1"/>
          </p:cNvSpPr>
          <p:nvPr>
            <p:ph type="body" idx="1"/>
          </p:nvPr>
        </p:nvSpPr>
        <p:spPr bwMode="auto">
          <a:xfrm>
            <a:off x="468315" y="1484314"/>
            <a:ext cx="8142287"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pic>
        <p:nvPicPr>
          <p:cNvPr id="2054" name="Picture 6" descr="tow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42090" y="188915"/>
            <a:ext cx="19907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7"/>
          <p:cNvSpPr>
            <a:spLocks noGrp="1" noChangeArrowheads="1"/>
          </p:cNvSpPr>
          <p:nvPr>
            <p:ph type="dt" sz="half" idx="2"/>
          </p:nvPr>
        </p:nvSpPr>
        <p:spPr bwMode="auto">
          <a:xfrm>
            <a:off x="611188" y="6284913"/>
            <a:ext cx="12938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ClrTx/>
              <a:buSzTx/>
              <a:buFontTx/>
              <a:buNone/>
              <a:defRPr sz="1200">
                <a:latin typeface="Arial" charset="0"/>
                <a:ea typeface="宋体" pitchFamily="2" charset="-122"/>
              </a:defRPr>
            </a:lvl1pPr>
          </a:lstStyle>
          <a:p>
            <a:pPr defTabSz="342900"/>
            <a:fld id="{EB5A63DE-D293-154A-9F26-DC5E93994BF2}" type="datetimeFigureOut">
              <a:rPr kumimoji="1" lang="zh-CN" altLang="en-US" smtClean="0">
                <a:solidFill>
                  <a:srgbClr val="292929"/>
                </a:solidFill>
              </a:rPr>
              <a:pPr defTabSz="342900"/>
              <a:t>2018/5/21</a:t>
            </a:fld>
            <a:endParaRPr kumimoji="1" lang="zh-CN" altLang="en-US">
              <a:solidFill>
                <a:srgbClr val="292929"/>
              </a:solidFill>
            </a:endParaRPr>
          </a:p>
        </p:txBody>
      </p:sp>
      <p:sp>
        <p:nvSpPr>
          <p:cNvPr id="6152" name="Rectangle 8"/>
          <p:cNvSpPr>
            <a:spLocks noGrp="1" noChangeArrowheads="1"/>
          </p:cNvSpPr>
          <p:nvPr>
            <p:ph type="ftr" sz="quarter" idx="3"/>
          </p:nvPr>
        </p:nvSpPr>
        <p:spPr bwMode="auto">
          <a:xfrm>
            <a:off x="2051050" y="6202363"/>
            <a:ext cx="5257800" cy="5397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SzTx/>
              <a:buFontTx/>
              <a:buNone/>
              <a:defRPr sz="1200">
                <a:latin typeface="Arial" charset="0"/>
                <a:ea typeface="宋体" pitchFamily="2" charset="-122"/>
              </a:defRPr>
            </a:lvl1pPr>
          </a:lstStyle>
          <a:p>
            <a:pPr defTabSz="342900"/>
            <a:endParaRPr kumimoji="1" lang="zh-CN" altLang="en-US">
              <a:solidFill>
                <a:srgbClr val="292929"/>
              </a:solidFill>
            </a:endParaRPr>
          </a:p>
        </p:txBody>
      </p:sp>
      <p:sp>
        <p:nvSpPr>
          <p:cNvPr id="6153" name="Rectangle 9"/>
          <p:cNvSpPr>
            <a:spLocks noGrp="1" noChangeArrowheads="1"/>
          </p:cNvSpPr>
          <p:nvPr>
            <p:ph type="sldNum" sz="quarter" idx="4"/>
          </p:nvPr>
        </p:nvSpPr>
        <p:spPr bwMode="auto">
          <a:xfrm>
            <a:off x="7524750" y="6284913"/>
            <a:ext cx="9334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200">
                <a:latin typeface="Arial" charset="0"/>
                <a:ea typeface="宋体" pitchFamily="2" charset="-122"/>
              </a:defRPr>
            </a:lvl1pPr>
          </a:lstStyle>
          <a:p>
            <a:pPr defTabSz="342900"/>
            <a:fld id="{07986047-BAA0-6141-A8AB-2FE4569EDD80}" type="slidenum">
              <a:rPr kumimoji="1" lang="zh-CN" altLang="en-US" smtClean="0">
                <a:solidFill>
                  <a:srgbClr val="292929"/>
                </a:solidFill>
              </a:rPr>
              <a:pPr defTabSz="342900"/>
              <a:t>‹#›</a:t>
            </a:fld>
            <a:endParaRPr kumimoji="1" lang="zh-CN" altLang="en-US">
              <a:solidFill>
                <a:srgbClr val="292929"/>
              </a:solidFill>
            </a:endParaRPr>
          </a:p>
        </p:txBody>
      </p:sp>
      <p:pic>
        <p:nvPicPr>
          <p:cNvPr id="2058"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288" y="6092827"/>
            <a:ext cx="9117012"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301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Times New Roman" pitchFamily="18" charset="0"/>
          <a:ea typeface="华文中宋" pitchFamily="2" charset="-122"/>
        </a:defRPr>
      </a:lvl2pPr>
      <a:lvl3pPr algn="l" rtl="0" eaLnBrk="1" fontAlgn="base" hangingPunct="1">
        <a:spcBef>
          <a:spcPct val="0"/>
        </a:spcBef>
        <a:spcAft>
          <a:spcPct val="0"/>
        </a:spcAft>
        <a:defRPr sz="2400" b="1">
          <a:solidFill>
            <a:schemeClr val="tx1"/>
          </a:solidFill>
          <a:latin typeface="Times New Roman" pitchFamily="18" charset="0"/>
          <a:ea typeface="华文中宋" pitchFamily="2" charset="-122"/>
        </a:defRPr>
      </a:lvl3pPr>
      <a:lvl4pPr algn="l" rtl="0" eaLnBrk="1" fontAlgn="base" hangingPunct="1">
        <a:spcBef>
          <a:spcPct val="0"/>
        </a:spcBef>
        <a:spcAft>
          <a:spcPct val="0"/>
        </a:spcAft>
        <a:defRPr sz="2400" b="1">
          <a:solidFill>
            <a:schemeClr val="tx1"/>
          </a:solidFill>
          <a:latin typeface="Times New Roman" pitchFamily="18" charset="0"/>
          <a:ea typeface="华文中宋" pitchFamily="2" charset="-122"/>
        </a:defRPr>
      </a:lvl4pPr>
      <a:lvl5pPr algn="l" rtl="0" eaLnBrk="1" fontAlgn="base" hangingPunct="1">
        <a:spcBef>
          <a:spcPct val="0"/>
        </a:spcBef>
        <a:spcAft>
          <a:spcPct val="0"/>
        </a:spcAft>
        <a:defRPr sz="2400" b="1">
          <a:solidFill>
            <a:schemeClr val="tx1"/>
          </a:solidFill>
          <a:latin typeface="Times New Roman" pitchFamily="18" charset="0"/>
          <a:ea typeface="华文中宋" pitchFamily="2" charset="-122"/>
        </a:defRPr>
      </a:lvl5pPr>
      <a:lvl6pPr marL="342900" algn="l" rtl="0" eaLnBrk="1" fontAlgn="base" hangingPunct="1">
        <a:spcBef>
          <a:spcPct val="0"/>
        </a:spcBef>
        <a:spcAft>
          <a:spcPct val="0"/>
        </a:spcAft>
        <a:defRPr sz="2400" b="1">
          <a:solidFill>
            <a:schemeClr val="tx1"/>
          </a:solidFill>
          <a:latin typeface="Times New Roman" pitchFamily="18" charset="0"/>
          <a:ea typeface="华文中宋" pitchFamily="2" charset="-122"/>
        </a:defRPr>
      </a:lvl6pPr>
      <a:lvl7pPr marL="685800" algn="l" rtl="0" eaLnBrk="1" fontAlgn="base" hangingPunct="1">
        <a:spcBef>
          <a:spcPct val="0"/>
        </a:spcBef>
        <a:spcAft>
          <a:spcPct val="0"/>
        </a:spcAft>
        <a:defRPr sz="2400" b="1">
          <a:solidFill>
            <a:schemeClr val="tx1"/>
          </a:solidFill>
          <a:latin typeface="Times New Roman" pitchFamily="18" charset="0"/>
          <a:ea typeface="华文中宋" pitchFamily="2" charset="-122"/>
        </a:defRPr>
      </a:lvl7pPr>
      <a:lvl8pPr marL="1028700" algn="l" rtl="0" eaLnBrk="1" fontAlgn="base" hangingPunct="1">
        <a:spcBef>
          <a:spcPct val="0"/>
        </a:spcBef>
        <a:spcAft>
          <a:spcPct val="0"/>
        </a:spcAft>
        <a:defRPr sz="2400" b="1">
          <a:solidFill>
            <a:schemeClr val="tx1"/>
          </a:solidFill>
          <a:latin typeface="Times New Roman" pitchFamily="18" charset="0"/>
          <a:ea typeface="华文中宋" pitchFamily="2" charset="-122"/>
        </a:defRPr>
      </a:lvl8pPr>
      <a:lvl9pPr marL="1371600" algn="l" rtl="0" eaLnBrk="1" fontAlgn="base" hangingPunct="1">
        <a:spcBef>
          <a:spcPct val="0"/>
        </a:spcBef>
        <a:spcAft>
          <a:spcPct val="0"/>
        </a:spcAft>
        <a:defRPr sz="2400" b="1">
          <a:solidFill>
            <a:schemeClr val="tx1"/>
          </a:solidFill>
          <a:latin typeface="Times New Roman" pitchFamily="18" charset="0"/>
          <a:ea typeface="华文中宋" pitchFamily="2" charset="-122"/>
        </a:defRPr>
      </a:lvl9pPr>
    </p:titleStyle>
    <p:bodyStyle>
      <a:lvl1pPr marL="335756" indent="-335756" algn="l" rtl="0" eaLnBrk="1" fontAlgn="base" hangingPunct="1">
        <a:spcBef>
          <a:spcPct val="20000"/>
        </a:spcBef>
        <a:spcAft>
          <a:spcPct val="0"/>
        </a:spcAft>
        <a:buClr>
          <a:schemeClr val="accent1"/>
        </a:buClr>
        <a:buSzPct val="70000"/>
        <a:buFont typeface="Wingdings" pitchFamily="2" charset="2"/>
        <a:buChar char="n"/>
        <a:defRPr sz="2100">
          <a:solidFill>
            <a:schemeClr val="tx1"/>
          </a:solidFill>
          <a:latin typeface="+mn-lt"/>
          <a:ea typeface="+mn-ea"/>
          <a:cs typeface="+mn-cs"/>
        </a:defRPr>
      </a:lvl1pPr>
      <a:lvl2pPr marL="666750" indent="-329804" algn="l" rtl="0" eaLnBrk="1" fontAlgn="base" hangingPunct="1">
        <a:spcBef>
          <a:spcPct val="20000"/>
        </a:spcBef>
        <a:spcAft>
          <a:spcPct val="0"/>
        </a:spcAft>
        <a:buClr>
          <a:schemeClr val="hlink"/>
        </a:buClr>
        <a:buSzPct val="65000"/>
        <a:buFont typeface="Wingdings" pitchFamily="2" charset="2"/>
        <a:buChar char="¡"/>
        <a:defRPr sz="1800">
          <a:solidFill>
            <a:schemeClr val="tx1"/>
          </a:solidFill>
          <a:latin typeface="+mn-lt"/>
          <a:ea typeface="+mn-ea"/>
        </a:defRPr>
      </a:lvl2pPr>
      <a:lvl3pPr marL="970360" indent="-302419" algn="l" rtl="0" eaLnBrk="1" fontAlgn="base" hangingPunct="1">
        <a:spcBef>
          <a:spcPct val="20000"/>
        </a:spcBef>
        <a:spcAft>
          <a:spcPct val="0"/>
        </a:spcAft>
        <a:buClr>
          <a:schemeClr val="accent1"/>
        </a:buClr>
        <a:buSzPct val="70000"/>
        <a:buFont typeface="Wingdings" pitchFamily="2" charset="2"/>
        <a:buChar char="n"/>
        <a:defRPr sz="1500">
          <a:solidFill>
            <a:schemeClr val="tx1"/>
          </a:solidFill>
          <a:latin typeface="+mn-lt"/>
          <a:ea typeface="+mn-ea"/>
        </a:defRPr>
      </a:lvl3pPr>
      <a:lvl4pPr marL="1260872" indent="-289322" algn="l" rtl="0" eaLnBrk="1" fontAlgn="base" hangingPunct="1">
        <a:spcBef>
          <a:spcPct val="20000"/>
        </a:spcBef>
        <a:spcAft>
          <a:spcPct val="0"/>
        </a:spcAft>
        <a:buClr>
          <a:schemeClr val="hlink"/>
        </a:buClr>
        <a:buSzPct val="75000"/>
        <a:buFont typeface="Wingdings" pitchFamily="2" charset="2"/>
        <a:buChar char="¡"/>
        <a:defRPr sz="1500">
          <a:solidFill>
            <a:schemeClr val="tx1"/>
          </a:solidFill>
          <a:latin typeface="+mn-lt"/>
          <a:ea typeface="+mn-ea"/>
        </a:defRPr>
      </a:lvl4pPr>
      <a:lvl5pPr marL="1552575" indent="-290513" algn="l" rtl="0" eaLnBrk="1" fontAlgn="base" hangingPunct="1">
        <a:spcBef>
          <a:spcPct val="20000"/>
        </a:spcBef>
        <a:spcAft>
          <a:spcPct val="0"/>
        </a:spcAft>
        <a:buClr>
          <a:schemeClr val="accent1"/>
        </a:buClr>
        <a:buSzPct val="70000"/>
        <a:buFont typeface="Wingdings" pitchFamily="2" charset="2"/>
        <a:buChar char="n"/>
        <a:defRPr sz="1200">
          <a:solidFill>
            <a:schemeClr val="tx1"/>
          </a:solidFill>
          <a:latin typeface="+mn-lt"/>
          <a:ea typeface="+mn-ea"/>
        </a:defRPr>
      </a:lvl5pPr>
      <a:lvl6pPr marL="1895475" indent="-290513" algn="l" rtl="0" eaLnBrk="1" fontAlgn="base" hangingPunct="1">
        <a:spcBef>
          <a:spcPct val="20000"/>
        </a:spcBef>
        <a:spcAft>
          <a:spcPct val="0"/>
        </a:spcAft>
        <a:buClr>
          <a:schemeClr val="accent1"/>
        </a:buClr>
        <a:buSzPct val="70000"/>
        <a:buFont typeface="Wingdings" pitchFamily="2" charset="2"/>
        <a:buChar char="n"/>
        <a:defRPr sz="1200">
          <a:solidFill>
            <a:schemeClr val="tx1"/>
          </a:solidFill>
          <a:latin typeface="+mn-lt"/>
          <a:ea typeface="+mn-ea"/>
        </a:defRPr>
      </a:lvl6pPr>
      <a:lvl7pPr marL="2238375" indent="-290513" algn="l" rtl="0" eaLnBrk="1" fontAlgn="base" hangingPunct="1">
        <a:spcBef>
          <a:spcPct val="20000"/>
        </a:spcBef>
        <a:spcAft>
          <a:spcPct val="0"/>
        </a:spcAft>
        <a:buClr>
          <a:schemeClr val="accent1"/>
        </a:buClr>
        <a:buSzPct val="70000"/>
        <a:buFont typeface="Wingdings" pitchFamily="2" charset="2"/>
        <a:buChar char="n"/>
        <a:defRPr sz="1200">
          <a:solidFill>
            <a:schemeClr val="tx1"/>
          </a:solidFill>
          <a:latin typeface="+mn-lt"/>
          <a:ea typeface="+mn-ea"/>
        </a:defRPr>
      </a:lvl7pPr>
      <a:lvl8pPr marL="2581275" indent="-290513" algn="l" rtl="0" eaLnBrk="1" fontAlgn="base" hangingPunct="1">
        <a:spcBef>
          <a:spcPct val="20000"/>
        </a:spcBef>
        <a:spcAft>
          <a:spcPct val="0"/>
        </a:spcAft>
        <a:buClr>
          <a:schemeClr val="accent1"/>
        </a:buClr>
        <a:buSzPct val="70000"/>
        <a:buFont typeface="Wingdings" pitchFamily="2" charset="2"/>
        <a:buChar char="n"/>
        <a:defRPr sz="1200">
          <a:solidFill>
            <a:schemeClr val="tx1"/>
          </a:solidFill>
          <a:latin typeface="+mn-lt"/>
          <a:ea typeface="+mn-ea"/>
        </a:defRPr>
      </a:lvl8pPr>
      <a:lvl9pPr marL="2924175" indent="-290513" algn="l" rtl="0" eaLnBrk="1" fontAlgn="base" hangingPunct="1">
        <a:spcBef>
          <a:spcPct val="20000"/>
        </a:spcBef>
        <a:spcAft>
          <a:spcPct val="0"/>
        </a:spcAft>
        <a:buClr>
          <a:schemeClr val="accent1"/>
        </a:buClr>
        <a:buSzPct val="70000"/>
        <a:buFont typeface="Wingdings" pitchFamily="2" charset="2"/>
        <a:buChar char="n"/>
        <a:defRPr sz="1200">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file://localhost/Users/sophiedais/Desktop/Fitow/3dvar/output/dbz_all_area/sms_dBZ_wind_10070730_500.png" TargetMode="External"/><Relationship Id="rId9"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file://localhost/Users/huaningdai/Desktop/Fitow/3dvar/output/edge_all_6.png" TargetMode="External"/><Relationship Id="rId5" Type="http://schemas.openxmlformats.org/officeDocument/2006/relationships/image" Target="../media/image32.png"/><Relationship Id="rId6" Type="http://schemas.openxmlformats.org/officeDocument/2006/relationships/image" Target="file://localhost/Users/huaningdai/Desktop/Fitow/3dvar/output/dbz_profile/1.png" TargetMode="External"/><Relationship Id="rId7" Type="http://schemas.openxmlformats.org/officeDocument/2006/relationships/image" Target="../media/image33.png"/><Relationship Id="rId8" Type="http://schemas.openxmlformats.org/officeDocument/2006/relationships/image" Target="file://localhost/Users/huaningdai/Desktop/Fitow/3dvar/output/dbz_profile/4.png" TargetMode="External"/><Relationship Id="rId9" Type="http://schemas.openxmlformats.org/officeDocument/2006/relationships/image" Target="../media/image34.png"/><Relationship Id="rId10" Type="http://schemas.openxmlformats.org/officeDocument/2006/relationships/image" Target="file://localhost/Users/huaningdai/Desktop/Fitow/3dvar/output/dbz_profile/7.png"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file://localhost/Users/huaningdai/Desktop/Fitow/site_info/site_info1_track_large.png" TargetMode="External"/><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file://localhost/Users/huaningdai/Desktop/Fitow/high/high_sounding/58665_10062000.png" TargetMode="External"/><Relationship Id="rId8" Type="http://schemas.openxmlformats.org/officeDocument/2006/relationships/image" Target="../media/image37.png"/><Relationship Id="rId9" Type="http://schemas.openxmlformats.org/officeDocument/2006/relationships/image" Target="file://localhost/Users/huaningdai/Desktop/Fitow/high/high_sounding/58665_10070800.png" TargetMode="External"/><Relationship Id="rId10"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file://localhost/Users/huaningdai/Desktop/Fitow/3dvar/output/rain_force/siming_lee_deltaR_RbgU_n.png" TargetMode="External"/><Relationship Id="rId5" Type="http://schemas.openxmlformats.org/officeDocument/2006/relationships/image" Target="../media/image39.png"/><Relationship Id="rId6" Type="http://schemas.openxmlformats.org/officeDocument/2006/relationships/image" Target="file://localhost/Users/huaningdai/Desktop/Fitow/3dvar/output/rain_force/siming_moun_deltaR_RbgU_n.png" TargetMode="External"/><Relationship Id="rId7" Type="http://schemas.openxmlformats.org/officeDocument/2006/relationships/image" Target="../media/image40.png"/><Relationship Id="rId8" Type="http://schemas.openxmlformats.org/officeDocument/2006/relationships/image" Target="file://localhost/Users/huaningdai/Desktop/Fitow/3dvar/output/rain_force/xiangshan_deltaR_RbgU_n.png" TargetMode="External"/><Relationship Id="rId9"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file://localhost/Users/huaningdai/Desktop/Fitow/site_info/site_info_area.png" TargetMode="External"/><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16.wmf"/><Relationship Id="rId6" Type="http://schemas.openxmlformats.org/officeDocument/2006/relationships/oleObject" Target="../embeddings/oleObject2.bin"/><Relationship Id="rId7" Type="http://schemas.openxmlformats.org/officeDocument/2006/relationships/image" Target="../media/image17.wmf"/><Relationship Id="rId8" Type="http://schemas.openxmlformats.org/officeDocument/2006/relationships/oleObject" Target="../embeddings/oleObject3.bin"/><Relationship Id="rId9" Type="http://schemas.openxmlformats.org/officeDocument/2006/relationships/image" Target="../media/image18.wmf"/><Relationship Id="rId10" Type="http://schemas.openxmlformats.org/officeDocument/2006/relationships/oleObject" Target="../embeddings/oleObject4.bin"/><Relationship Id="rId11" Type="http://schemas.openxmlformats.org/officeDocument/2006/relationships/image" Target="../media/image19.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file://localhost/Users/huaningdai/Desktop/Fitow/cappi/above35dbz_2km_n.png" TargetMode="External"/><Relationship Id="rId5" Type="http://schemas.openxmlformats.org/officeDocument/2006/relationships/image" Target="../media/image21.png"/><Relationship Id="rId6" Type="http://schemas.openxmlformats.org/officeDocument/2006/relationships/image" Target="file://localhost/Users/sophiedais/Desktop/Fitow/cappi/area_6min/rainband/rainband_time_cross.png" TargetMode="External"/><Relationship Id="rId7" Type="http://schemas.openxmlformats.org/officeDocument/2006/relationships/image" Target="../media/image22.png"/><Relationship Id="rId8"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769423" y="4147670"/>
            <a:ext cx="6460177" cy="1002506"/>
          </a:xfrm>
        </p:spPr>
        <p:txBody>
          <a:bodyPr>
            <a:normAutofit/>
          </a:bodyPr>
          <a:lstStyle/>
          <a:p>
            <a:pPr algn="r"/>
            <a:r>
              <a:rPr lang="en-US" altLang="zh-CN" sz="1800" dirty="0" err="1"/>
              <a:t>Huaning</a:t>
            </a:r>
            <a:r>
              <a:rPr lang="en-US" altLang="zh-CN" sz="1800" dirty="0"/>
              <a:t> </a:t>
            </a:r>
            <a:r>
              <a:rPr lang="en-US" altLang="zh-CN" sz="1800" dirty="0" smtClean="0"/>
              <a:t>DAI, </a:t>
            </a:r>
            <a:r>
              <a:rPr lang="en-US" altLang="zh-CN" sz="1800" dirty="0"/>
              <a:t>Kun ZHAO, </a:t>
            </a:r>
            <a:r>
              <a:rPr lang="en-US" altLang="zh-CN" sz="1800" dirty="0" err="1"/>
              <a:t>Xiaomin</a:t>
            </a:r>
            <a:r>
              <a:rPr lang="en-US" altLang="zh-CN" sz="1800" dirty="0"/>
              <a:t> CHEN, </a:t>
            </a:r>
            <a:r>
              <a:rPr lang="en-US" altLang="zh-CN" sz="1800" dirty="0" err="1"/>
              <a:t>Mingjun</a:t>
            </a:r>
            <a:r>
              <a:rPr lang="en-US" altLang="zh-CN" sz="1800" dirty="0"/>
              <a:t> WANG</a:t>
            </a:r>
            <a:br>
              <a:rPr lang="en-US" altLang="zh-CN" sz="1800" dirty="0"/>
            </a:br>
            <a:r>
              <a:rPr lang="en-US" altLang="zh-CN" sz="1800" i="1" dirty="0" smtClean="0"/>
              <a:t>Nanjing </a:t>
            </a:r>
            <a:r>
              <a:rPr lang="en-US" altLang="zh-CN" sz="1800" i="1" dirty="0"/>
              <a:t>University, China</a:t>
            </a:r>
            <a:endParaRPr kumimoji="1" lang="en-US" altLang="zh-CN" sz="1600" dirty="0"/>
          </a:p>
        </p:txBody>
      </p:sp>
      <p:sp>
        <p:nvSpPr>
          <p:cNvPr id="2" name="标题 1"/>
          <p:cNvSpPr>
            <a:spLocks noGrp="1"/>
          </p:cNvSpPr>
          <p:nvPr>
            <p:ph type="ctrTitle"/>
          </p:nvPr>
        </p:nvSpPr>
        <p:spPr>
          <a:xfrm>
            <a:off x="558141" y="2118349"/>
            <a:ext cx="6928510" cy="1669397"/>
          </a:xfrm>
        </p:spPr>
        <p:txBody>
          <a:bodyPr>
            <a:normAutofit/>
          </a:bodyPr>
          <a:lstStyle/>
          <a:p>
            <a:r>
              <a:rPr kumimoji="1" lang="en-US" altLang="zh-CN" sz="2800" dirty="0"/>
              <a:t>Orographic </a:t>
            </a:r>
            <a:r>
              <a:rPr kumimoji="1" lang="en-US" altLang="zh-CN" sz="3200" dirty="0"/>
              <a:t>Precipitation</a:t>
            </a:r>
            <a:r>
              <a:rPr kumimoji="1" lang="en-US" altLang="zh-CN" sz="2800" dirty="0"/>
              <a:t> Associated with Outer Rainband of Typhoon </a:t>
            </a:r>
            <a:r>
              <a:rPr kumimoji="1" lang="en-US" altLang="zh-CN" sz="2800" dirty="0" err="1"/>
              <a:t>Fitow</a:t>
            </a:r>
            <a:r>
              <a:rPr kumimoji="1" lang="en-US" altLang="zh-CN" sz="2800" dirty="0"/>
              <a:t> (2013)</a:t>
            </a:r>
            <a:endParaRPr kumimoji="1" lang="zh-CN" altLang="en-US" sz="2800" dirty="0"/>
          </a:p>
        </p:txBody>
      </p:sp>
    </p:spTree>
    <p:extLst>
      <p:ext uri="{BB962C8B-B14F-4D97-AF65-F5344CB8AC3E}">
        <p14:creationId xmlns:p14="http://schemas.microsoft.com/office/powerpoint/2010/main" val="844695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809" y="1429292"/>
            <a:ext cx="2763305" cy="2173971"/>
          </a:xfrm>
          <a:prstGeom prst="rect">
            <a:avLst/>
          </a:prstGeom>
        </p:spPr>
      </p:pic>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891" y="1429292"/>
            <a:ext cx="2748905" cy="2173971"/>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7680" y="3656091"/>
            <a:ext cx="3161730" cy="2371298"/>
          </a:xfrm>
          <a:prstGeom prst="rect">
            <a:avLst/>
          </a:prstGeom>
        </p:spPr>
      </p:pic>
      <p:sp>
        <p:nvSpPr>
          <p:cNvPr id="2" name="标题 1"/>
          <p:cNvSpPr>
            <a:spLocks noGrp="1"/>
          </p:cNvSpPr>
          <p:nvPr>
            <p:ph type="title"/>
          </p:nvPr>
        </p:nvSpPr>
        <p:spPr/>
        <p:txBody>
          <a:bodyPr/>
          <a:lstStyle/>
          <a:p>
            <a:r>
              <a:rPr kumimoji="1" lang="en-US" altLang="zh-CN" sz="2800" dirty="0"/>
              <a:t>4</a:t>
            </a:r>
            <a:r>
              <a:rPr kumimoji="1" lang="en-US" altLang="zh-CN" sz="2800" dirty="0" smtClean="0"/>
              <a:t>. Result : Horizontal Winds at 0.5 km</a:t>
            </a:r>
            <a:endParaRPr kumimoji="1" lang="zh-CN" altLang="en-US" sz="2800" dirty="0"/>
          </a:p>
        </p:txBody>
      </p:sp>
      <p:sp>
        <p:nvSpPr>
          <p:cNvPr id="12" name="文本框 11"/>
          <p:cNvSpPr txBox="1"/>
          <p:nvPr/>
        </p:nvSpPr>
        <p:spPr>
          <a:xfrm>
            <a:off x="0" y="4519683"/>
            <a:ext cx="1110015" cy="584775"/>
          </a:xfrm>
          <a:prstGeom prst="rect">
            <a:avLst/>
          </a:prstGeom>
          <a:noFill/>
        </p:spPr>
        <p:txBody>
          <a:bodyPr wrap="square" rtlCol="0">
            <a:spAutoFit/>
          </a:bodyPr>
          <a:lstStyle/>
          <a:p>
            <a:r>
              <a:rPr kumimoji="1" lang="en-US" altLang="zh-CN" sz="3200" dirty="0" smtClean="0"/>
              <a:t>SMS</a:t>
            </a:r>
          </a:p>
        </p:txBody>
      </p:sp>
      <p:pic>
        <p:nvPicPr>
          <p:cNvPr id="16" name="图片 15"/>
          <p:cNvPicPr>
            <a:picLocks noChangeAspect="1"/>
          </p:cNvPicPr>
          <p:nvPr/>
        </p:nvPicPr>
        <p:blipFill rotWithShape="1">
          <a:blip r:embed="rId6">
            <a:extLst>
              <a:ext uri="{28A0092B-C50C-407E-A947-70E740481C1C}">
                <a14:useLocalDpi xmlns:a14="http://schemas.microsoft.com/office/drawing/2010/main" val="0"/>
              </a:ext>
            </a:extLst>
          </a:blip>
          <a:srcRect r="7735"/>
          <a:stretch/>
        </p:blipFill>
        <p:spPr>
          <a:xfrm>
            <a:off x="3333518" y="3656091"/>
            <a:ext cx="2917157" cy="2371297"/>
          </a:xfrm>
          <a:prstGeom prst="rect">
            <a:avLst/>
          </a:prstGeom>
        </p:spPr>
      </p:pic>
      <p:pic>
        <p:nvPicPr>
          <p:cNvPr id="13" name="图片 12"/>
          <p:cNvPicPr>
            <a:picLocks noChangeAspect="1"/>
          </p:cNvPicPr>
          <p:nvPr/>
        </p:nvPicPr>
        <p:blipFill rotWithShape="1">
          <a:blip r:embed="rId7" r:link="rId8">
            <a:extLst>
              <a:ext uri="{28A0092B-C50C-407E-A947-70E740481C1C}">
                <a14:useLocalDpi xmlns:a14="http://schemas.microsoft.com/office/drawing/2010/main" val="0"/>
              </a:ext>
            </a:extLst>
          </a:blip>
          <a:srcRect l="9424" r="8994"/>
          <a:stretch/>
        </p:blipFill>
        <p:spPr>
          <a:xfrm>
            <a:off x="1023580" y="3656091"/>
            <a:ext cx="2579428" cy="2371298"/>
          </a:xfrm>
          <a:prstGeom prst="rect">
            <a:avLst/>
          </a:prstGeom>
        </p:spPr>
      </p:pic>
      <p:pic>
        <p:nvPicPr>
          <p:cNvPr id="18" name="图片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3" y="1429292"/>
            <a:ext cx="2801938" cy="2173971"/>
          </a:xfrm>
          <a:prstGeom prst="rect">
            <a:avLst/>
          </a:prstGeom>
        </p:spPr>
      </p:pic>
      <p:sp>
        <p:nvSpPr>
          <p:cNvPr id="4" name="文本框 3"/>
          <p:cNvSpPr txBox="1"/>
          <p:nvPr/>
        </p:nvSpPr>
        <p:spPr>
          <a:xfrm>
            <a:off x="0" y="2328821"/>
            <a:ext cx="1110015" cy="584775"/>
          </a:xfrm>
          <a:prstGeom prst="rect">
            <a:avLst/>
          </a:prstGeom>
          <a:noFill/>
        </p:spPr>
        <p:txBody>
          <a:bodyPr wrap="square" rtlCol="0">
            <a:spAutoFit/>
          </a:bodyPr>
          <a:lstStyle/>
          <a:p>
            <a:r>
              <a:rPr kumimoji="1" lang="en-US" altLang="zh-CN" sz="3200" dirty="0" smtClean="0"/>
              <a:t>XS</a:t>
            </a:r>
          </a:p>
        </p:txBody>
      </p:sp>
      <p:sp>
        <p:nvSpPr>
          <p:cNvPr id="21" name="文本框 20"/>
          <p:cNvSpPr txBox="1"/>
          <p:nvPr/>
        </p:nvSpPr>
        <p:spPr>
          <a:xfrm>
            <a:off x="1754761" y="1596789"/>
            <a:ext cx="1547125" cy="300082"/>
          </a:xfrm>
          <a:prstGeom prst="rect">
            <a:avLst/>
          </a:prstGeom>
          <a:solidFill>
            <a:schemeClr val="bg1">
              <a:alpha val="62000"/>
            </a:schemeClr>
          </a:solidFill>
        </p:spPr>
        <p:txBody>
          <a:bodyPr wrap="square" rtlCol="0">
            <a:spAutoFit/>
          </a:bodyPr>
          <a:lstStyle/>
          <a:p>
            <a:r>
              <a:rPr kumimoji="1" lang="en-US" altLang="zh-CN" b="1" dirty="0" smtClean="0"/>
              <a:t>UTC</a:t>
            </a:r>
            <a:r>
              <a:rPr kumimoji="1" lang="zh-CN" altLang="en-US" b="1" dirty="0" smtClean="0"/>
              <a:t> </a:t>
            </a:r>
            <a:r>
              <a:rPr kumimoji="1" lang="en-US" altLang="zh-CN" b="1" dirty="0" smtClean="0"/>
              <a:t>10-06</a:t>
            </a:r>
            <a:r>
              <a:rPr kumimoji="1" lang="zh-CN" altLang="en-US" b="1" dirty="0" smtClean="0"/>
              <a:t> </a:t>
            </a:r>
            <a:r>
              <a:rPr kumimoji="1" lang="en-US" altLang="zh-CN" b="1" dirty="0" smtClean="0"/>
              <a:t>17:30</a:t>
            </a:r>
            <a:endParaRPr kumimoji="1" lang="zh-CN" altLang="en-US" b="1" dirty="0"/>
          </a:p>
        </p:txBody>
      </p:sp>
      <p:sp>
        <p:nvSpPr>
          <p:cNvPr id="22" name="文本框 21"/>
          <p:cNvSpPr txBox="1"/>
          <p:nvPr/>
        </p:nvSpPr>
        <p:spPr>
          <a:xfrm>
            <a:off x="5331228" y="1596789"/>
            <a:ext cx="620975" cy="300082"/>
          </a:xfrm>
          <a:prstGeom prst="rect">
            <a:avLst/>
          </a:prstGeom>
          <a:solidFill>
            <a:schemeClr val="bg1">
              <a:alpha val="62000"/>
            </a:schemeClr>
          </a:solidFill>
        </p:spPr>
        <p:txBody>
          <a:bodyPr wrap="square" rtlCol="0">
            <a:spAutoFit/>
          </a:bodyPr>
          <a:lstStyle/>
          <a:p>
            <a:r>
              <a:rPr kumimoji="1" lang="en-US" altLang="zh-CN" b="1" dirty="0" smtClean="0"/>
              <a:t>18:00</a:t>
            </a:r>
            <a:endParaRPr kumimoji="1" lang="zh-CN" altLang="en-US" b="1" dirty="0"/>
          </a:p>
        </p:txBody>
      </p:sp>
      <p:sp>
        <p:nvSpPr>
          <p:cNvPr id="23" name="文本框 22"/>
          <p:cNvSpPr txBox="1"/>
          <p:nvPr/>
        </p:nvSpPr>
        <p:spPr>
          <a:xfrm>
            <a:off x="7961083" y="1596789"/>
            <a:ext cx="620975" cy="300082"/>
          </a:xfrm>
          <a:prstGeom prst="rect">
            <a:avLst/>
          </a:prstGeom>
          <a:solidFill>
            <a:schemeClr val="bg1">
              <a:alpha val="62000"/>
            </a:schemeClr>
          </a:solidFill>
        </p:spPr>
        <p:txBody>
          <a:bodyPr wrap="square" rtlCol="0">
            <a:spAutoFit/>
          </a:bodyPr>
          <a:lstStyle/>
          <a:p>
            <a:r>
              <a:rPr kumimoji="1" lang="en-US" altLang="zh-CN" b="1" dirty="0" smtClean="0"/>
              <a:t>18:30</a:t>
            </a:r>
            <a:endParaRPr kumimoji="1" lang="zh-CN" altLang="en-US" b="1" dirty="0"/>
          </a:p>
        </p:txBody>
      </p:sp>
      <p:sp>
        <p:nvSpPr>
          <p:cNvPr id="24" name="文本框 23"/>
          <p:cNvSpPr txBox="1"/>
          <p:nvPr/>
        </p:nvSpPr>
        <p:spPr>
          <a:xfrm>
            <a:off x="1466046" y="5358804"/>
            <a:ext cx="1511441" cy="300082"/>
          </a:xfrm>
          <a:prstGeom prst="rect">
            <a:avLst/>
          </a:prstGeom>
          <a:solidFill>
            <a:schemeClr val="bg1">
              <a:alpha val="62000"/>
            </a:schemeClr>
          </a:solidFill>
        </p:spPr>
        <p:txBody>
          <a:bodyPr wrap="square" rtlCol="0">
            <a:spAutoFit/>
          </a:bodyPr>
          <a:lstStyle/>
          <a:p>
            <a:r>
              <a:rPr kumimoji="1" lang="en-US" altLang="zh-CN" b="1" dirty="0" smtClean="0"/>
              <a:t>UTC</a:t>
            </a:r>
            <a:r>
              <a:rPr kumimoji="1" lang="zh-CN" altLang="en-US" b="1" dirty="0" smtClean="0"/>
              <a:t> </a:t>
            </a:r>
            <a:r>
              <a:rPr kumimoji="1" lang="en-US" altLang="zh-CN" b="1" dirty="0" smtClean="0"/>
              <a:t>10-06</a:t>
            </a:r>
            <a:r>
              <a:rPr kumimoji="1" lang="zh-CN" altLang="en-US" b="1" dirty="0" smtClean="0"/>
              <a:t> </a:t>
            </a:r>
            <a:r>
              <a:rPr kumimoji="1" lang="en-US" altLang="zh-CN" b="1" dirty="0" smtClean="0"/>
              <a:t>23:30</a:t>
            </a:r>
            <a:endParaRPr kumimoji="1" lang="zh-CN" altLang="en-US" b="1" dirty="0"/>
          </a:p>
        </p:txBody>
      </p:sp>
      <p:sp>
        <p:nvSpPr>
          <p:cNvPr id="25" name="文本框 24"/>
          <p:cNvSpPr txBox="1"/>
          <p:nvPr/>
        </p:nvSpPr>
        <p:spPr>
          <a:xfrm>
            <a:off x="4156005" y="5363017"/>
            <a:ext cx="1485710" cy="300082"/>
          </a:xfrm>
          <a:prstGeom prst="rect">
            <a:avLst/>
          </a:prstGeom>
          <a:solidFill>
            <a:schemeClr val="bg1">
              <a:alpha val="62000"/>
            </a:schemeClr>
          </a:solidFill>
        </p:spPr>
        <p:txBody>
          <a:bodyPr wrap="square" rtlCol="0">
            <a:spAutoFit/>
          </a:bodyPr>
          <a:lstStyle/>
          <a:p>
            <a:r>
              <a:rPr kumimoji="1" lang="en-US" altLang="zh-CN" b="1" dirty="0" smtClean="0"/>
              <a:t>UTC</a:t>
            </a:r>
            <a:r>
              <a:rPr kumimoji="1" lang="zh-CN" altLang="en-US" b="1" dirty="0" smtClean="0"/>
              <a:t> </a:t>
            </a:r>
            <a:r>
              <a:rPr kumimoji="1" lang="en-US" altLang="zh-CN" b="1" dirty="0" smtClean="0"/>
              <a:t>10-07</a:t>
            </a:r>
            <a:r>
              <a:rPr kumimoji="1" lang="zh-CN" altLang="en-US" b="1" dirty="0" smtClean="0"/>
              <a:t> </a:t>
            </a:r>
            <a:r>
              <a:rPr kumimoji="1" lang="en-US" altLang="zh-CN" b="1" dirty="0" smtClean="0"/>
              <a:t>00:00</a:t>
            </a:r>
            <a:endParaRPr kumimoji="1" lang="zh-CN" altLang="en-US" b="1" dirty="0"/>
          </a:p>
        </p:txBody>
      </p:sp>
      <p:sp>
        <p:nvSpPr>
          <p:cNvPr id="26" name="文本框 25"/>
          <p:cNvSpPr txBox="1"/>
          <p:nvPr/>
        </p:nvSpPr>
        <p:spPr>
          <a:xfrm>
            <a:off x="6721581" y="5358804"/>
            <a:ext cx="620975" cy="300082"/>
          </a:xfrm>
          <a:prstGeom prst="rect">
            <a:avLst/>
          </a:prstGeom>
          <a:solidFill>
            <a:schemeClr val="bg1">
              <a:alpha val="62000"/>
            </a:schemeClr>
          </a:solidFill>
        </p:spPr>
        <p:txBody>
          <a:bodyPr wrap="square" rtlCol="0">
            <a:spAutoFit/>
          </a:bodyPr>
          <a:lstStyle/>
          <a:p>
            <a:r>
              <a:rPr kumimoji="1" lang="en-US" altLang="zh-CN" b="1" dirty="0" smtClean="0"/>
              <a:t>00:30</a:t>
            </a:r>
            <a:endParaRPr kumimoji="1" lang="zh-CN" altLang="en-US" b="1" dirty="0"/>
          </a:p>
        </p:txBody>
      </p:sp>
      <p:grpSp>
        <p:nvGrpSpPr>
          <p:cNvPr id="14" name="组合 13"/>
          <p:cNvGrpSpPr/>
          <p:nvPr/>
        </p:nvGrpSpPr>
        <p:grpSpPr>
          <a:xfrm>
            <a:off x="2031115" y="2213811"/>
            <a:ext cx="769570" cy="586840"/>
            <a:chOff x="1622554" y="2213811"/>
            <a:chExt cx="769570" cy="586840"/>
          </a:xfrm>
        </p:grpSpPr>
        <p:sp>
          <p:nvSpPr>
            <p:cNvPr id="7" name="左箭头 6"/>
            <p:cNvSpPr/>
            <p:nvPr/>
          </p:nvSpPr>
          <p:spPr bwMode="auto">
            <a:xfrm rot="1887825">
              <a:off x="1910440" y="2627021"/>
              <a:ext cx="481684" cy="173630"/>
            </a:xfrm>
            <a:prstGeom prst="leftArrow">
              <a:avLst/>
            </a:prstGeom>
            <a:solidFill>
              <a:schemeClr val="bg1">
                <a:alpha val="88000"/>
              </a:schemeClr>
            </a:solidFill>
            <a:ln w="9525" cap="flat" cmpd="sng" algn="ctr">
              <a:solidFill>
                <a:schemeClr val="accent4">
                  <a:lumMod val="50000"/>
                  <a:lumOff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cxnSp>
          <p:nvCxnSpPr>
            <p:cNvPr id="5" name="直接连接符 4"/>
            <p:cNvCxnSpPr/>
            <p:nvPr/>
          </p:nvCxnSpPr>
          <p:spPr bwMode="auto">
            <a:xfrm flipH="1">
              <a:off x="1622554" y="2213811"/>
              <a:ext cx="606516" cy="500025"/>
            </a:xfrm>
            <a:prstGeom prst="line">
              <a:avLst/>
            </a:prstGeom>
            <a:solidFill>
              <a:schemeClr val="bg1"/>
            </a:solidFill>
            <a:ln w="28575" cap="flat" cmpd="sng" algn="ctr">
              <a:solidFill>
                <a:schemeClr val="tx1"/>
              </a:solidFill>
              <a:prstDash val="solid"/>
              <a:round/>
              <a:headEnd type="none" w="med" len="med"/>
              <a:tailEnd type="none" w="med" len="med"/>
            </a:ln>
            <a:effectLst/>
          </p:spPr>
        </p:cxnSp>
      </p:grpSp>
      <p:grpSp>
        <p:nvGrpSpPr>
          <p:cNvPr id="17" name="组合 16"/>
          <p:cNvGrpSpPr/>
          <p:nvPr/>
        </p:nvGrpSpPr>
        <p:grpSpPr>
          <a:xfrm>
            <a:off x="4720057" y="2189746"/>
            <a:ext cx="769570" cy="586840"/>
            <a:chOff x="4311496" y="2189746"/>
            <a:chExt cx="769570" cy="586840"/>
          </a:xfrm>
        </p:grpSpPr>
        <p:sp>
          <p:nvSpPr>
            <p:cNvPr id="29" name="左箭头 28"/>
            <p:cNvSpPr/>
            <p:nvPr/>
          </p:nvSpPr>
          <p:spPr bwMode="auto">
            <a:xfrm rot="1887825">
              <a:off x="4599382" y="2602956"/>
              <a:ext cx="481684" cy="173630"/>
            </a:xfrm>
            <a:prstGeom prst="leftArrow">
              <a:avLst/>
            </a:prstGeom>
            <a:solidFill>
              <a:schemeClr val="bg1">
                <a:alpha val="88000"/>
              </a:schemeClr>
            </a:solidFill>
            <a:ln w="9525" cap="flat" cmpd="sng" algn="ctr">
              <a:solidFill>
                <a:schemeClr val="accent4">
                  <a:lumMod val="50000"/>
                  <a:lumOff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cxnSp>
          <p:nvCxnSpPr>
            <p:cNvPr id="30" name="直接连接符 29"/>
            <p:cNvCxnSpPr/>
            <p:nvPr/>
          </p:nvCxnSpPr>
          <p:spPr bwMode="auto">
            <a:xfrm flipH="1">
              <a:off x="4311496" y="2189746"/>
              <a:ext cx="606516" cy="500025"/>
            </a:xfrm>
            <a:prstGeom prst="line">
              <a:avLst/>
            </a:prstGeom>
            <a:solidFill>
              <a:schemeClr val="bg1"/>
            </a:solidFill>
            <a:ln w="28575" cap="flat" cmpd="sng" algn="ctr">
              <a:solidFill>
                <a:schemeClr val="tx1"/>
              </a:solidFill>
              <a:prstDash val="solid"/>
              <a:round/>
              <a:headEnd type="none" w="med" len="med"/>
              <a:tailEnd type="none" w="med" len="med"/>
            </a:ln>
            <a:effectLst/>
          </p:spPr>
        </p:cxnSp>
      </p:grpSp>
      <p:grpSp>
        <p:nvGrpSpPr>
          <p:cNvPr id="42" name="组合 41"/>
          <p:cNvGrpSpPr/>
          <p:nvPr/>
        </p:nvGrpSpPr>
        <p:grpSpPr>
          <a:xfrm>
            <a:off x="7352140" y="2196476"/>
            <a:ext cx="769570" cy="586840"/>
            <a:chOff x="6943579" y="2196476"/>
            <a:chExt cx="769570" cy="586840"/>
          </a:xfrm>
        </p:grpSpPr>
        <p:sp>
          <p:nvSpPr>
            <p:cNvPr id="31" name="左箭头 30"/>
            <p:cNvSpPr/>
            <p:nvPr/>
          </p:nvSpPr>
          <p:spPr bwMode="auto">
            <a:xfrm rot="1887825">
              <a:off x="7231465" y="2609686"/>
              <a:ext cx="481684" cy="173630"/>
            </a:xfrm>
            <a:prstGeom prst="leftArrow">
              <a:avLst/>
            </a:prstGeom>
            <a:solidFill>
              <a:schemeClr val="bg1">
                <a:alpha val="88000"/>
              </a:schemeClr>
            </a:solidFill>
            <a:ln w="9525" cap="flat" cmpd="sng" algn="ctr">
              <a:solidFill>
                <a:schemeClr val="accent4">
                  <a:lumMod val="50000"/>
                  <a:lumOff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cxnSp>
          <p:nvCxnSpPr>
            <p:cNvPr id="32" name="直接连接符 31"/>
            <p:cNvCxnSpPr/>
            <p:nvPr/>
          </p:nvCxnSpPr>
          <p:spPr bwMode="auto">
            <a:xfrm flipH="1">
              <a:off x="6943579" y="2196476"/>
              <a:ext cx="606516" cy="500025"/>
            </a:xfrm>
            <a:prstGeom prst="line">
              <a:avLst/>
            </a:prstGeom>
            <a:solidFill>
              <a:schemeClr val="bg1"/>
            </a:solidFill>
            <a:ln w="28575" cap="flat" cmpd="sng" algn="ctr">
              <a:solidFill>
                <a:schemeClr val="tx1"/>
              </a:solidFill>
              <a:prstDash val="solid"/>
              <a:round/>
              <a:headEnd type="none" w="med" len="med"/>
              <a:tailEnd type="none" w="med" len="med"/>
            </a:ln>
            <a:effectLst/>
          </p:spPr>
        </p:cxnSp>
      </p:grpSp>
      <p:grpSp>
        <p:nvGrpSpPr>
          <p:cNvPr id="43" name="组合 42"/>
          <p:cNvGrpSpPr/>
          <p:nvPr/>
        </p:nvGrpSpPr>
        <p:grpSpPr>
          <a:xfrm>
            <a:off x="2612495" y="4053215"/>
            <a:ext cx="588046" cy="878138"/>
            <a:chOff x="2612495" y="4053215"/>
            <a:chExt cx="588046" cy="878138"/>
          </a:xfrm>
        </p:grpSpPr>
        <p:sp>
          <p:nvSpPr>
            <p:cNvPr id="33" name="左箭头 32"/>
            <p:cNvSpPr/>
            <p:nvPr/>
          </p:nvSpPr>
          <p:spPr bwMode="auto">
            <a:xfrm rot="1887825">
              <a:off x="2612495" y="4757723"/>
              <a:ext cx="481684" cy="173630"/>
            </a:xfrm>
            <a:prstGeom prst="leftArrow">
              <a:avLst/>
            </a:prstGeom>
            <a:solidFill>
              <a:schemeClr val="bg1">
                <a:alpha val="88000"/>
              </a:schemeClr>
            </a:solidFill>
            <a:ln w="9525" cap="flat" cmpd="sng" algn="ctr">
              <a:solidFill>
                <a:schemeClr val="accent4">
                  <a:lumMod val="50000"/>
                  <a:lumOff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34" name="左箭头 33"/>
            <p:cNvSpPr/>
            <p:nvPr/>
          </p:nvSpPr>
          <p:spPr bwMode="auto">
            <a:xfrm rot="21421471">
              <a:off x="2718857" y="4391518"/>
              <a:ext cx="481684" cy="173630"/>
            </a:xfrm>
            <a:prstGeom prst="leftArrow">
              <a:avLst/>
            </a:prstGeom>
            <a:solidFill>
              <a:schemeClr val="bg1">
                <a:alpha val="88000"/>
              </a:schemeClr>
            </a:solidFill>
            <a:ln w="9525" cap="flat" cmpd="sng" algn="ctr">
              <a:solidFill>
                <a:schemeClr val="accent4">
                  <a:lumMod val="50000"/>
                  <a:lumOff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35" name="左箭头 34"/>
            <p:cNvSpPr/>
            <p:nvPr/>
          </p:nvSpPr>
          <p:spPr bwMode="auto">
            <a:xfrm rot="19909592">
              <a:off x="2652483" y="4053215"/>
              <a:ext cx="481684" cy="173630"/>
            </a:xfrm>
            <a:prstGeom prst="leftArrow">
              <a:avLst/>
            </a:prstGeom>
            <a:solidFill>
              <a:schemeClr val="bg1">
                <a:alpha val="88000"/>
              </a:schemeClr>
            </a:solidFill>
            <a:ln w="9525" cap="flat" cmpd="sng" algn="ctr">
              <a:solidFill>
                <a:schemeClr val="accent4">
                  <a:lumMod val="50000"/>
                  <a:lumOff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grpSp>
      <p:grpSp>
        <p:nvGrpSpPr>
          <p:cNvPr id="44" name="组合 43"/>
          <p:cNvGrpSpPr/>
          <p:nvPr/>
        </p:nvGrpSpPr>
        <p:grpSpPr>
          <a:xfrm>
            <a:off x="5184202" y="4039264"/>
            <a:ext cx="588046" cy="878138"/>
            <a:chOff x="2612495" y="4053215"/>
            <a:chExt cx="588046" cy="878138"/>
          </a:xfrm>
        </p:grpSpPr>
        <p:sp>
          <p:nvSpPr>
            <p:cNvPr id="45" name="左箭头 44"/>
            <p:cNvSpPr/>
            <p:nvPr/>
          </p:nvSpPr>
          <p:spPr bwMode="auto">
            <a:xfrm rot="1887825">
              <a:off x="2612495" y="4757723"/>
              <a:ext cx="481684" cy="173630"/>
            </a:xfrm>
            <a:prstGeom prst="leftArrow">
              <a:avLst/>
            </a:prstGeom>
            <a:solidFill>
              <a:schemeClr val="bg1">
                <a:alpha val="88000"/>
              </a:schemeClr>
            </a:solidFill>
            <a:ln w="9525" cap="flat" cmpd="sng" algn="ctr">
              <a:solidFill>
                <a:schemeClr val="accent4">
                  <a:lumMod val="50000"/>
                  <a:lumOff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46" name="左箭头 45"/>
            <p:cNvSpPr/>
            <p:nvPr/>
          </p:nvSpPr>
          <p:spPr bwMode="auto">
            <a:xfrm rot="21421471">
              <a:off x="2718857" y="4391518"/>
              <a:ext cx="481684" cy="173630"/>
            </a:xfrm>
            <a:prstGeom prst="leftArrow">
              <a:avLst/>
            </a:prstGeom>
            <a:solidFill>
              <a:schemeClr val="bg1">
                <a:alpha val="88000"/>
              </a:schemeClr>
            </a:solidFill>
            <a:ln w="9525" cap="flat" cmpd="sng" algn="ctr">
              <a:solidFill>
                <a:schemeClr val="accent4">
                  <a:lumMod val="50000"/>
                  <a:lumOff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47" name="左箭头 46"/>
            <p:cNvSpPr/>
            <p:nvPr/>
          </p:nvSpPr>
          <p:spPr bwMode="auto">
            <a:xfrm rot="19909592">
              <a:off x="2652483" y="4053215"/>
              <a:ext cx="481684" cy="173630"/>
            </a:xfrm>
            <a:prstGeom prst="leftArrow">
              <a:avLst/>
            </a:prstGeom>
            <a:solidFill>
              <a:schemeClr val="bg1">
                <a:alpha val="88000"/>
              </a:schemeClr>
            </a:solidFill>
            <a:ln w="9525" cap="flat" cmpd="sng" algn="ctr">
              <a:solidFill>
                <a:schemeClr val="accent4">
                  <a:lumMod val="50000"/>
                  <a:lumOff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grpSp>
      <p:grpSp>
        <p:nvGrpSpPr>
          <p:cNvPr id="48" name="组合 47"/>
          <p:cNvGrpSpPr/>
          <p:nvPr/>
        </p:nvGrpSpPr>
        <p:grpSpPr>
          <a:xfrm>
            <a:off x="7768026" y="4015200"/>
            <a:ext cx="588046" cy="878138"/>
            <a:chOff x="2612495" y="4053215"/>
            <a:chExt cx="588046" cy="878138"/>
          </a:xfrm>
        </p:grpSpPr>
        <p:sp>
          <p:nvSpPr>
            <p:cNvPr id="49" name="左箭头 48"/>
            <p:cNvSpPr/>
            <p:nvPr/>
          </p:nvSpPr>
          <p:spPr bwMode="auto">
            <a:xfrm rot="1887825">
              <a:off x="2612495" y="4757723"/>
              <a:ext cx="481684" cy="173630"/>
            </a:xfrm>
            <a:prstGeom prst="leftArrow">
              <a:avLst/>
            </a:prstGeom>
            <a:solidFill>
              <a:schemeClr val="bg1">
                <a:alpha val="88000"/>
              </a:schemeClr>
            </a:solidFill>
            <a:ln w="9525" cap="flat" cmpd="sng" algn="ctr">
              <a:solidFill>
                <a:schemeClr val="accent4">
                  <a:lumMod val="50000"/>
                  <a:lumOff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50" name="左箭头 49"/>
            <p:cNvSpPr/>
            <p:nvPr/>
          </p:nvSpPr>
          <p:spPr bwMode="auto">
            <a:xfrm rot="21421471">
              <a:off x="2718857" y="4391518"/>
              <a:ext cx="481684" cy="173630"/>
            </a:xfrm>
            <a:prstGeom prst="leftArrow">
              <a:avLst/>
            </a:prstGeom>
            <a:solidFill>
              <a:schemeClr val="bg1">
                <a:alpha val="88000"/>
              </a:schemeClr>
            </a:solidFill>
            <a:ln w="9525" cap="flat" cmpd="sng" algn="ctr">
              <a:solidFill>
                <a:schemeClr val="accent4">
                  <a:lumMod val="50000"/>
                  <a:lumOff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51" name="左箭头 50"/>
            <p:cNvSpPr/>
            <p:nvPr/>
          </p:nvSpPr>
          <p:spPr bwMode="auto">
            <a:xfrm rot="19909592">
              <a:off x="2652483" y="4053215"/>
              <a:ext cx="481684" cy="173630"/>
            </a:xfrm>
            <a:prstGeom prst="leftArrow">
              <a:avLst/>
            </a:prstGeom>
            <a:solidFill>
              <a:schemeClr val="bg1">
                <a:alpha val="88000"/>
              </a:schemeClr>
            </a:solidFill>
            <a:ln w="9525" cap="flat" cmpd="sng" algn="ctr">
              <a:solidFill>
                <a:schemeClr val="accent4">
                  <a:lumMod val="50000"/>
                  <a:lumOff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grpSp>
    </p:spTree>
    <p:extLst>
      <p:ext uri="{BB962C8B-B14F-4D97-AF65-F5344CB8AC3E}">
        <p14:creationId xmlns:p14="http://schemas.microsoft.com/office/powerpoint/2010/main" val="183197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2800" dirty="0" smtClean="0"/>
              <a:t>4. Result : Vertical Velocity</a:t>
            </a:r>
            <a:endParaRPr kumimoji="1" lang="zh-CN" altLang="en-US" sz="2800" dirty="0"/>
          </a:p>
        </p:txBody>
      </p:sp>
      <p:sp>
        <p:nvSpPr>
          <p:cNvPr id="6" name="文本框 5"/>
          <p:cNvSpPr txBox="1"/>
          <p:nvPr/>
        </p:nvSpPr>
        <p:spPr>
          <a:xfrm>
            <a:off x="81639" y="5107096"/>
            <a:ext cx="8882742" cy="830997"/>
          </a:xfrm>
          <a:prstGeom prst="rect">
            <a:avLst/>
          </a:prstGeom>
          <a:noFill/>
        </p:spPr>
        <p:txBody>
          <a:bodyPr wrap="square" rtlCol="0">
            <a:spAutoFit/>
          </a:bodyPr>
          <a:lstStyle/>
          <a:p>
            <a:pPr algn="ctr"/>
            <a:r>
              <a:rPr kumimoji="1" lang="en-US" altLang="zh-CN" sz="2400" dirty="0" smtClean="0"/>
              <a:t>The frequency</a:t>
            </a:r>
            <a:r>
              <a:rPr kumimoji="1" lang="zh-CN" altLang="en-US" sz="2400" dirty="0" smtClean="0"/>
              <a:t> </a:t>
            </a:r>
            <a:r>
              <a:rPr kumimoji="1" lang="en-US" altLang="zh-CN" sz="2400" dirty="0" smtClean="0"/>
              <a:t>distribution of vertical velocity</a:t>
            </a:r>
            <a:r>
              <a:rPr kumimoji="1" lang="zh-CN" altLang="en-US" sz="2400" dirty="0" smtClean="0"/>
              <a:t>：</a:t>
            </a:r>
            <a:endParaRPr kumimoji="1" lang="en-US" altLang="zh-CN" sz="2400" dirty="0" smtClean="0"/>
          </a:p>
          <a:p>
            <a:pPr algn="ctr"/>
            <a:r>
              <a:rPr kumimoji="1" lang="en-US" altLang="zh-CN" sz="2400" dirty="0" smtClean="0">
                <a:solidFill>
                  <a:srgbClr val="FF0000"/>
                </a:solidFill>
              </a:rPr>
              <a:t>red</a:t>
            </a:r>
            <a:r>
              <a:rPr kumimoji="1" lang="zh-CN" altLang="en-US" sz="2400" dirty="0" smtClean="0">
                <a:solidFill>
                  <a:srgbClr val="FF0000"/>
                </a:solidFill>
              </a:rPr>
              <a:t> ：</a:t>
            </a:r>
            <a:r>
              <a:rPr kumimoji="1" lang="en-US" altLang="zh-CN" sz="2400" dirty="0" smtClean="0">
                <a:solidFill>
                  <a:srgbClr val="FF0000"/>
                </a:solidFill>
              </a:rPr>
              <a:t>30/49</a:t>
            </a:r>
            <a:r>
              <a:rPr kumimoji="1" lang="zh-CN" altLang="en-US" sz="2400" dirty="0">
                <a:solidFill>
                  <a:srgbClr val="FF0000"/>
                </a:solidFill>
              </a:rPr>
              <a:t>，</a:t>
            </a:r>
            <a:r>
              <a:rPr kumimoji="1" lang="en-US" altLang="zh-CN" sz="2400" dirty="0" smtClean="0">
                <a:solidFill>
                  <a:srgbClr val="0E10F0"/>
                </a:solidFill>
              </a:rPr>
              <a:t>blue 15/49</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045" y="1627904"/>
            <a:ext cx="4471700" cy="3353775"/>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70" y="1627906"/>
            <a:ext cx="4465104" cy="3348828"/>
          </a:xfrm>
          <a:prstGeom prst="rect">
            <a:avLst/>
          </a:prstGeom>
        </p:spPr>
      </p:pic>
      <p:cxnSp>
        <p:nvCxnSpPr>
          <p:cNvPr id="10" name="直线箭头连接符 9"/>
          <p:cNvCxnSpPr/>
          <p:nvPr/>
        </p:nvCxnSpPr>
        <p:spPr bwMode="auto">
          <a:xfrm flipV="1">
            <a:off x="6732895" y="1627904"/>
            <a:ext cx="696605" cy="1049982"/>
          </a:xfrm>
          <a:prstGeom prst="straightConnector1">
            <a:avLst/>
          </a:prstGeom>
          <a:solidFill>
            <a:schemeClr val="bg1"/>
          </a:solidFill>
          <a:ln w="9525" cap="flat" cmpd="sng" algn="ctr">
            <a:solidFill>
              <a:srgbClr val="FF0000"/>
            </a:solidFill>
            <a:prstDash val="solid"/>
            <a:round/>
            <a:headEnd type="none" w="med" len="med"/>
            <a:tailEnd type="triangle"/>
          </a:ln>
          <a:effectLst/>
        </p:spPr>
      </p:cxnSp>
      <p:cxnSp>
        <p:nvCxnSpPr>
          <p:cNvPr id="13" name="直线箭头连接符 12"/>
          <p:cNvCxnSpPr/>
          <p:nvPr/>
        </p:nvCxnSpPr>
        <p:spPr bwMode="auto">
          <a:xfrm flipH="1" flipV="1">
            <a:off x="7560129" y="1627904"/>
            <a:ext cx="32657" cy="2046025"/>
          </a:xfrm>
          <a:prstGeom prst="straightConnector1">
            <a:avLst/>
          </a:prstGeom>
          <a:solidFill>
            <a:schemeClr val="bg1"/>
          </a:solidFill>
          <a:ln w="9525" cap="flat" cmpd="sng" algn="ctr">
            <a:solidFill>
              <a:srgbClr val="FF0000"/>
            </a:solidFill>
            <a:prstDash val="solid"/>
            <a:round/>
            <a:headEnd type="none" w="med" len="med"/>
            <a:tailEnd type="triangle"/>
          </a:ln>
          <a:effectLst/>
        </p:spPr>
      </p:cxnSp>
      <p:sp>
        <p:nvSpPr>
          <p:cNvPr id="16" name="文本框 15"/>
          <p:cNvSpPr txBox="1"/>
          <p:nvPr/>
        </p:nvSpPr>
        <p:spPr>
          <a:xfrm>
            <a:off x="5698671" y="1258572"/>
            <a:ext cx="3241223" cy="369332"/>
          </a:xfrm>
          <a:prstGeom prst="rect">
            <a:avLst/>
          </a:prstGeom>
          <a:noFill/>
        </p:spPr>
        <p:txBody>
          <a:bodyPr wrap="square" rtlCol="0">
            <a:spAutoFit/>
          </a:bodyPr>
          <a:lstStyle/>
          <a:p>
            <a:r>
              <a:rPr kumimoji="1" lang="en-US" altLang="zh-CN" sz="1800" b="1" dirty="0" smtClean="0"/>
              <a:t>More</a:t>
            </a:r>
            <a:r>
              <a:rPr kumimoji="1" lang="zh-CN" altLang="en-US" sz="1800" b="1" dirty="0" smtClean="0"/>
              <a:t> </a:t>
            </a:r>
            <a:r>
              <a:rPr kumimoji="1" lang="en-US" altLang="zh-CN" sz="1800" b="1" dirty="0" smtClean="0"/>
              <a:t>updraft</a:t>
            </a:r>
            <a:r>
              <a:rPr kumimoji="1" lang="zh-CN" altLang="en-US" sz="1800" b="1" dirty="0" smtClean="0"/>
              <a:t> </a:t>
            </a:r>
            <a:r>
              <a:rPr kumimoji="1" lang="en-US" altLang="zh-CN" sz="1800" b="1" dirty="0" smtClean="0"/>
              <a:t>than</a:t>
            </a:r>
            <a:r>
              <a:rPr kumimoji="1" lang="zh-CN" altLang="en-US" sz="1800" b="1" dirty="0" smtClean="0"/>
              <a:t> </a:t>
            </a:r>
            <a:r>
              <a:rPr kumimoji="1" lang="en-US" altLang="zh-CN" sz="1800" b="1" dirty="0" smtClean="0"/>
              <a:t>down</a:t>
            </a:r>
            <a:r>
              <a:rPr kumimoji="1" lang="zh-CN" altLang="en-US" sz="1800" b="1" dirty="0" smtClean="0"/>
              <a:t> </a:t>
            </a:r>
            <a:r>
              <a:rPr kumimoji="1" lang="en-US" altLang="zh-CN" sz="1800" b="1" dirty="0" smtClean="0"/>
              <a:t>draft</a:t>
            </a:r>
            <a:endParaRPr kumimoji="1" lang="zh-CN" altLang="en-US" sz="1800" b="1" dirty="0"/>
          </a:p>
        </p:txBody>
      </p:sp>
      <p:cxnSp>
        <p:nvCxnSpPr>
          <p:cNvPr id="17" name="直线箭头连接符 16"/>
          <p:cNvCxnSpPr/>
          <p:nvPr/>
        </p:nvCxnSpPr>
        <p:spPr bwMode="auto">
          <a:xfrm flipV="1">
            <a:off x="2556782" y="1622962"/>
            <a:ext cx="757179" cy="1463138"/>
          </a:xfrm>
          <a:prstGeom prst="straightConnector1">
            <a:avLst/>
          </a:prstGeom>
          <a:solidFill>
            <a:schemeClr val="bg1"/>
          </a:solidFill>
          <a:ln w="9525" cap="flat" cmpd="sng" algn="ctr">
            <a:solidFill>
              <a:srgbClr val="FF0000"/>
            </a:solidFill>
            <a:prstDash val="solid"/>
            <a:round/>
            <a:headEnd type="none" w="med" len="med"/>
            <a:tailEnd type="triangle"/>
          </a:ln>
          <a:effectLst/>
        </p:spPr>
      </p:cxnSp>
      <p:cxnSp>
        <p:nvCxnSpPr>
          <p:cNvPr id="18" name="直线箭头连接符 17"/>
          <p:cNvCxnSpPr/>
          <p:nvPr/>
        </p:nvCxnSpPr>
        <p:spPr bwMode="auto">
          <a:xfrm flipH="1" flipV="1">
            <a:off x="3444591" y="1622962"/>
            <a:ext cx="3214974" cy="1528452"/>
          </a:xfrm>
          <a:prstGeom prst="straightConnector1">
            <a:avLst/>
          </a:prstGeom>
          <a:solidFill>
            <a:schemeClr val="bg1"/>
          </a:solidFill>
          <a:ln w="9525" cap="flat" cmpd="sng" algn="ctr">
            <a:solidFill>
              <a:srgbClr val="FF0000"/>
            </a:solidFill>
            <a:prstDash val="solid"/>
            <a:round/>
            <a:headEnd type="none" w="med" len="med"/>
            <a:tailEnd type="triangle"/>
          </a:ln>
          <a:effectLst/>
        </p:spPr>
      </p:cxnSp>
      <p:sp>
        <p:nvSpPr>
          <p:cNvPr id="19" name="文本框 18"/>
          <p:cNvSpPr txBox="1"/>
          <p:nvPr/>
        </p:nvSpPr>
        <p:spPr>
          <a:xfrm>
            <a:off x="2250888" y="1248685"/>
            <a:ext cx="2013349" cy="369332"/>
          </a:xfrm>
          <a:prstGeom prst="rect">
            <a:avLst/>
          </a:prstGeom>
          <a:noFill/>
        </p:spPr>
        <p:txBody>
          <a:bodyPr wrap="square" rtlCol="0">
            <a:spAutoFit/>
          </a:bodyPr>
          <a:lstStyle/>
          <a:p>
            <a:r>
              <a:rPr kumimoji="1" lang="en-US" altLang="zh-CN" sz="1800" b="1" dirty="0" smtClean="0"/>
              <a:t>Similar</a:t>
            </a:r>
            <a:r>
              <a:rPr kumimoji="1" lang="zh-CN" altLang="en-US" sz="1800" b="1" dirty="0" smtClean="0"/>
              <a:t> </a:t>
            </a:r>
            <a:r>
              <a:rPr kumimoji="1" lang="en-US" altLang="zh-CN" sz="1800" b="1" dirty="0" smtClean="0"/>
              <a:t>frequency</a:t>
            </a:r>
            <a:r>
              <a:rPr kumimoji="1" lang="zh-CN" altLang="en-US" sz="1800" b="1" dirty="0" smtClean="0"/>
              <a:t> </a:t>
            </a:r>
            <a:endParaRPr kumimoji="1" lang="zh-CN" altLang="en-US" sz="1800" b="1" dirty="0"/>
          </a:p>
        </p:txBody>
      </p:sp>
    </p:spTree>
    <p:extLst>
      <p:ext uri="{BB962C8B-B14F-4D97-AF65-F5344CB8AC3E}">
        <p14:creationId xmlns:p14="http://schemas.microsoft.com/office/powerpoint/2010/main" val="200316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2800" dirty="0"/>
              <a:t>4</a:t>
            </a:r>
            <a:r>
              <a:rPr kumimoji="1" lang="en-US" altLang="zh-CN" sz="2800" dirty="0" smtClean="0"/>
              <a:t>. Result :</a:t>
            </a:r>
            <a:br>
              <a:rPr kumimoji="1" lang="en-US" altLang="zh-CN" sz="2800" dirty="0" smtClean="0"/>
            </a:br>
            <a:r>
              <a:rPr kumimoji="1" lang="en-US" altLang="zh-CN" sz="2800" dirty="0" smtClean="0"/>
              <a:t>Vertical profiles of radar reflectivity</a:t>
            </a:r>
            <a:endParaRPr kumimoji="1" lang="zh-CN" altLang="en-US" sz="2800" dirty="0"/>
          </a:p>
        </p:txBody>
      </p:sp>
      <p:pic>
        <p:nvPicPr>
          <p:cNvPr id="6" name="edge_all.png"/>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5871" y="1012284"/>
            <a:ext cx="3776537" cy="2832402"/>
          </a:xfrm>
          <a:prstGeom prst="rect">
            <a:avLst/>
          </a:prstGeom>
        </p:spPr>
      </p:pic>
      <p:pic>
        <p:nvPicPr>
          <p:cNvPr id="7" name="1.png" descr="/Users/huaningdai/Desktop/Fitow/3dvar/output/dbz_profile/1.png"/>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3715283" y="1012285"/>
            <a:ext cx="3776536" cy="2832402"/>
          </a:xfrm>
          <a:prstGeom prst="rect">
            <a:avLst/>
          </a:prstGeom>
        </p:spPr>
      </p:pic>
      <p:pic>
        <p:nvPicPr>
          <p:cNvPr id="8" name="4.png" descr="/Users/huaningdai/Desktop/Fitow/3dvar/output/dbz_profile/4.png"/>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183463" y="3844686"/>
            <a:ext cx="3776535" cy="2832401"/>
          </a:xfrm>
          <a:prstGeom prst="rect">
            <a:avLst/>
          </a:prstGeom>
        </p:spPr>
      </p:pic>
      <p:pic>
        <p:nvPicPr>
          <p:cNvPr id="9" name="7.png" descr="/Users/huaningdai/Desktop/Fitow/3dvar/output/dbz_profile/7.png"/>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3715284" y="3844685"/>
            <a:ext cx="3776536" cy="2832402"/>
          </a:xfrm>
          <a:prstGeom prst="rect">
            <a:avLst/>
          </a:prstGeom>
        </p:spPr>
      </p:pic>
      <p:sp>
        <p:nvSpPr>
          <p:cNvPr id="3" name="文本框 2"/>
          <p:cNvSpPr txBox="1"/>
          <p:nvPr/>
        </p:nvSpPr>
        <p:spPr>
          <a:xfrm>
            <a:off x="7301553" y="1610438"/>
            <a:ext cx="1774209" cy="4093428"/>
          </a:xfrm>
          <a:prstGeom prst="rect">
            <a:avLst/>
          </a:prstGeom>
          <a:noFill/>
        </p:spPr>
        <p:txBody>
          <a:bodyPr wrap="square" rtlCol="0">
            <a:spAutoFit/>
          </a:bodyPr>
          <a:lstStyle/>
          <a:p>
            <a:r>
              <a:rPr kumimoji="1" lang="en-US" altLang="zh-CN" sz="2000" dirty="0" smtClean="0">
                <a:solidFill>
                  <a:srgbClr val="FF0000"/>
                </a:solidFill>
              </a:rPr>
              <a:t>Red</a:t>
            </a:r>
            <a:r>
              <a:rPr kumimoji="1" lang="zh-CN" altLang="en-US" sz="2000" dirty="0" smtClean="0">
                <a:solidFill>
                  <a:srgbClr val="FF0000"/>
                </a:solidFill>
              </a:rPr>
              <a:t>：</a:t>
            </a:r>
            <a:endParaRPr kumimoji="1" lang="en-US" altLang="zh-CN" sz="2000" dirty="0" smtClean="0">
              <a:solidFill>
                <a:srgbClr val="FF0000"/>
              </a:solidFill>
            </a:endParaRPr>
          </a:p>
          <a:p>
            <a:r>
              <a:rPr kumimoji="1" lang="en-US" altLang="zh-CN" sz="2000" dirty="0" smtClean="0">
                <a:solidFill>
                  <a:srgbClr val="FF0000"/>
                </a:solidFill>
              </a:rPr>
              <a:t>rainfall</a:t>
            </a:r>
            <a:r>
              <a:rPr kumimoji="1" lang="zh-CN" altLang="en-US" sz="2000" dirty="0" smtClean="0">
                <a:solidFill>
                  <a:srgbClr val="FF0000"/>
                </a:solidFill>
              </a:rPr>
              <a:t> </a:t>
            </a:r>
            <a:r>
              <a:rPr kumimoji="1" lang="en-US" altLang="zh-CN" sz="2000" dirty="0" smtClean="0">
                <a:solidFill>
                  <a:srgbClr val="FF0000"/>
                </a:solidFill>
              </a:rPr>
              <a:t>area  &gt; upstream</a:t>
            </a:r>
            <a:r>
              <a:rPr kumimoji="1" lang="zh-CN" altLang="en-US" sz="2000" dirty="0" smtClean="0">
                <a:solidFill>
                  <a:srgbClr val="FF0000"/>
                </a:solidFill>
              </a:rPr>
              <a:t> </a:t>
            </a:r>
            <a:r>
              <a:rPr kumimoji="1" lang="en-US" altLang="zh-CN" sz="2000" dirty="0" smtClean="0">
                <a:solidFill>
                  <a:srgbClr val="FF0000"/>
                </a:solidFill>
              </a:rPr>
              <a:t>area</a:t>
            </a:r>
          </a:p>
          <a:p>
            <a:endParaRPr kumimoji="1" lang="en-US" altLang="zh-CN" sz="2000" dirty="0"/>
          </a:p>
          <a:p>
            <a:r>
              <a:rPr kumimoji="1" lang="en-US" altLang="zh-CN" sz="2000" dirty="0" smtClean="0"/>
              <a:t>Black</a:t>
            </a:r>
            <a:r>
              <a:rPr kumimoji="1" lang="zh-CN" altLang="en-US" sz="2000" dirty="0" smtClean="0"/>
              <a:t>：</a:t>
            </a:r>
            <a:endParaRPr kumimoji="1" lang="en-US" altLang="zh-CN" sz="2000" dirty="0"/>
          </a:p>
          <a:p>
            <a:r>
              <a:rPr kumimoji="1" lang="en-US" altLang="zh-CN" sz="2000" dirty="0" smtClean="0"/>
              <a:t>rainfall</a:t>
            </a:r>
            <a:r>
              <a:rPr kumimoji="1" lang="zh-CN" altLang="en-US" sz="2000" dirty="0" smtClean="0"/>
              <a:t> </a:t>
            </a:r>
            <a:r>
              <a:rPr kumimoji="1" lang="en-US" altLang="zh-CN" sz="2000" dirty="0" smtClean="0"/>
              <a:t>area</a:t>
            </a:r>
            <a:r>
              <a:rPr kumimoji="1" lang="zh-CN" altLang="en-US" sz="2000" dirty="0" smtClean="0"/>
              <a:t> </a:t>
            </a:r>
            <a:r>
              <a:rPr kumimoji="1" lang="en-US" altLang="zh-CN" sz="2000" dirty="0" smtClean="0"/>
              <a:t>&lt; upstream</a:t>
            </a:r>
            <a:r>
              <a:rPr kumimoji="1" lang="zh-CN" altLang="en-US" sz="2000" dirty="0"/>
              <a:t> </a:t>
            </a:r>
            <a:r>
              <a:rPr kumimoji="1" lang="en-US" altLang="zh-CN" sz="2000" dirty="0" smtClean="0"/>
              <a:t>area</a:t>
            </a:r>
            <a:endParaRPr kumimoji="1" lang="en-US" altLang="zh-CN" sz="2000" dirty="0"/>
          </a:p>
          <a:p>
            <a:endParaRPr kumimoji="1" lang="en-US" altLang="zh-CN" sz="2000" dirty="0" smtClean="0"/>
          </a:p>
          <a:p>
            <a:r>
              <a:rPr kumimoji="1" lang="en-US" altLang="zh-CN" sz="2000" dirty="0" smtClean="0"/>
              <a:t>Solid ——</a:t>
            </a:r>
            <a:r>
              <a:rPr kumimoji="1" lang="zh-CN" altLang="en-US" sz="2000" dirty="0" smtClean="0"/>
              <a:t>：</a:t>
            </a:r>
            <a:endParaRPr kumimoji="1" lang="en-US" altLang="zh-CN" sz="2000" dirty="0" smtClean="0"/>
          </a:p>
          <a:p>
            <a:r>
              <a:rPr kumimoji="1" lang="en-US" altLang="zh-CN" sz="2000" dirty="0" smtClean="0"/>
              <a:t>rainfall</a:t>
            </a:r>
            <a:r>
              <a:rPr kumimoji="1" lang="zh-CN" altLang="en-US" sz="2000" dirty="0" smtClean="0"/>
              <a:t> </a:t>
            </a:r>
            <a:r>
              <a:rPr kumimoji="1" lang="en-US" altLang="zh-CN" sz="2000" dirty="0" smtClean="0"/>
              <a:t>area</a:t>
            </a:r>
          </a:p>
          <a:p>
            <a:endParaRPr kumimoji="1" lang="en-US" altLang="zh-CN" sz="2000" dirty="0"/>
          </a:p>
          <a:p>
            <a:r>
              <a:rPr kumimoji="1" lang="en-US" altLang="zh-CN" sz="2000" dirty="0" smtClean="0"/>
              <a:t>Dashed</a:t>
            </a:r>
            <a:r>
              <a:rPr kumimoji="1" lang="zh-CN" altLang="en-US" sz="2000" dirty="0" smtClean="0"/>
              <a:t> </a:t>
            </a:r>
            <a:r>
              <a:rPr kumimoji="1" lang="en-US" altLang="zh-CN" sz="2000" dirty="0" smtClean="0"/>
              <a:t>-----</a:t>
            </a:r>
            <a:r>
              <a:rPr kumimoji="1" lang="zh-CN" altLang="en-US" sz="2000" dirty="0" smtClean="0"/>
              <a:t>：</a:t>
            </a:r>
            <a:endParaRPr kumimoji="1" lang="en-US" altLang="zh-CN" sz="2000" dirty="0" smtClean="0"/>
          </a:p>
          <a:p>
            <a:r>
              <a:rPr kumimoji="1" lang="en-US" altLang="zh-CN" sz="2000" dirty="0" err="1" smtClean="0"/>
              <a:t>Upsteam</a:t>
            </a:r>
            <a:r>
              <a:rPr kumimoji="1" lang="zh-CN" altLang="en-US" sz="2000" dirty="0" smtClean="0"/>
              <a:t> </a:t>
            </a:r>
            <a:r>
              <a:rPr kumimoji="1" lang="en-US" altLang="zh-CN" sz="2000" dirty="0" smtClean="0"/>
              <a:t>area</a:t>
            </a:r>
            <a:endParaRPr kumimoji="1" lang="zh-CN" altLang="en-US" sz="2000" dirty="0"/>
          </a:p>
        </p:txBody>
      </p:sp>
      <p:sp>
        <p:nvSpPr>
          <p:cNvPr id="4" name="椭圆 3"/>
          <p:cNvSpPr/>
          <p:nvPr/>
        </p:nvSpPr>
        <p:spPr bwMode="auto">
          <a:xfrm>
            <a:off x="6075947" y="2562728"/>
            <a:ext cx="854242" cy="938008"/>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0" name="椭圆 9"/>
          <p:cNvSpPr/>
          <p:nvPr/>
        </p:nvSpPr>
        <p:spPr bwMode="auto">
          <a:xfrm>
            <a:off x="2510589" y="5128534"/>
            <a:ext cx="725906" cy="1043666"/>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Tree>
    <p:extLst>
      <p:ext uri="{BB962C8B-B14F-4D97-AF65-F5344CB8AC3E}">
        <p14:creationId xmlns:p14="http://schemas.microsoft.com/office/powerpoint/2010/main" val="40598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1" y="-400834"/>
            <a:ext cx="6202363" cy="956438"/>
          </a:xfrm>
        </p:spPr>
        <p:txBody>
          <a:bodyPr anchor="t"/>
          <a:lstStyle/>
          <a:p>
            <a:r>
              <a:rPr kumimoji="1" lang="en-US" altLang="zh-CN" sz="2800" dirty="0"/>
              <a:t>4</a:t>
            </a:r>
            <a:r>
              <a:rPr kumimoji="1" lang="en-US" altLang="zh-CN" sz="2800" dirty="0" smtClean="0"/>
              <a:t>. Result : </a:t>
            </a:r>
            <a:br>
              <a:rPr kumimoji="1" lang="en-US" altLang="zh-CN" sz="2800" dirty="0" smtClean="0"/>
            </a:br>
            <a:r>
              <a:rPr kumimoji="1" lang="en-US" altLang="zh-CN" sz="2800" dirty="0" smtClean="0"/>
              <a:t>Orographic </a:t>
            </a:r>
            <a:r>
              <a:rPr kumimoji="1" lang="en-US" altLang="zh-CN" sz="2800" dirty="0"/>
              <a:t>effect </a:t>
            </a:r>
            <a:r>
              <a:rPr kumimoji="1" lang="en-US" altLang="zh-CN" sz="2800" dirty="0" smtClean="0"/>
              <a:t>mechanism</a:t>
            </a:r>
            <a:endParaRPr kumimoji="1" lang="zh-CN" altLang="en-US" sz="2800" dirty="0"/>
          </a:p>
        </p:txBody>
      </p:sp>
      <p:pic>
        <p:nvPicPr>
          <p:cNvPr id="7" name="图片 6"/>
          <p:cNvPicPr>
            <a:picLocks noChangeAspect="1"/>
          </p:cNvPicPr>
          <p:nvPr/>
        </p:nvPicPr>
        <p:blipFill rotWithShape="1">
          <a:blip r:embed="rId3" r:link="rId4">
            <a:extLst>
              <a:ext uri="{28A0092B-C50C-407E-A947-70E740481C1C}">
                <a14:useLocalDpi xmlns:a14="http://schemas.microsoft.com/office/drawing/2010/main" val="0"/>
              </a:ext>
            </a:extLst>
          </a:blip>
          <a:srcRect l="9022" r="3116"/>
          <a:stretch/>
        </p:blipFill>
        <p:spPr>
          <a:xfrm>
            <a:off x="270451" y="968974"/>
            <a:ext cx="3313057" cy="2828941"/>
          </a:xfrm>
          <a:prstGeom prst="rect">
            <a:avLst/>
          </a:prstGeom>
          <a:extLst>
            <a:ext uri="{FAA26D3D-D897-4be2-8F04-BA451C77F1D7}">
              <ma14:placeholderFlag xmlns:ma14="http://schemas.microsoft.com/office/mac/drawingml/2011/main"/>
            </a:ext>
          </a:extLst>
        </p:spPr>
      </p:pic>
      <p:sp>
        <p:nvSpPr>
          <p:cNvPr id="8" name="椭圆 7"/>
          <p:cNvSpPr/>
          <p:nvPr/>
        </p:nvSpPr>
        <p:spPr>
          <a:xfrm>
            <a:off x="1775591" y="2104728"/>
            <a:ext cx="188131" cy="18813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10" name="直线箭头连接符 9"/>
          <p:cNvCxnSpPr>
            <a:stCxn id="8" idx="6"/>
          </p:cNvCxnSpPr>
          <p:nvPr/>
        </p:nvCxnSpPr>
        <p:spPr>
          <a:xfrm>
            <a:off x="1963722" y="2198794"/>
            <a:ext cx="1559128"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4" name="图片 13" descr="屏幕快照 2017-04-26 下午10.12.2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1" y="3750883"/>
            <a:ext cx="2955822" cy="3060085"/>
          </a:xfrm>
          <a:prstGeom prst="rect">
            <a:avLst/>
          </a:prstGeom>
        </p:spPr>
      </p:pic>
      <p:sp>
        <p:nvSpPr>
          <p:cNvPr id="15" name="文本框 14"/>
          <p:cNvSpPr txBox="1"/>
          <p:nvPr/>
        </p:nvSpPr>
        <p:spPr>
          <a:xfrm>
            <a:off x="-38205" y="6426514"/>
            <a:ext cx="3369985" cy="300082"/>
          </a:xfrm>
          <a:prstGeom prst="rect">
            <a:avLst/>
          </a:prstGeom>
          <a:noFill/>
        </p:spPr>
        <p:txBody>
          <a:bodyPr wrap="square" rtlCol="0">
            <a:spAutoFit/>
          </a:bodyPr>
          <a:lstStyle/>
          <a:p>
            <a:r>
              <a:rPr kumimoji="1" lang="en-US" altLang="zh-CN" smtClean="0"/>
              <a:t>Yu</a:t>
            </a:r>
            <a:r>
              <a:rPr kumimoji="1" lang="zh-CN" altLang="en-US" dirty="0" smtClean="0"/>
              <a:t> </a:t>
            </a:r>
            <a:r>
              <a:rPr kumimoji="1" lang="en-US" altLang="zh-CN" dirty="0" smtClean="0"/>
              <a:t>and</a:t>
            </a:r>
            <a:r>
              <a:rPr kumimoji="1" lang="zh-CN" altLang="en-US" dirty="0" smtClean="0"/>
              <a:t> </a:t>
            </a:r>
            <a:r>
              <a:rPr kumimoji="1" lang="en-US" altLang="zh-CN" dirty="0" smtClean="0"/>
              <a:t>Cheng</a:t>
            </a:r>
            <a:r>
              <a:rPr kumimoji="1" lang="zh-CN" altLang="en-US" dirty="0" smtClean="0"/>
              <a:t> </a:t>
            </a:r>
            <a:r>
              <a:rPr kumimoji="1" lang="en-US" altLang="zh-CN" dirty="0" smtClean="0"/>
              <a:t>(2013)</a:t>
            </a:r>
            <a:endParaRPr kumimoji="1" lang="zh-CN" altLang="en-US" dirty="0"/>
          </a:p>
        </p:txBody>
      </p:sp>
      <p:cxnSp>
        <p:nvCxnSpPr>
          <p:cNvPr id="6" name="直线连接符 5"/>
          <p:cNvCxnSpPr/>
          <p:nvPr/>
        </p:nvCxnSpPr>
        <p:spPr bwMode="auto">
          <a:xfrm>
            <a:off x="5868537" y="5281684"/>
            <a:ext cx="2341677" cy="0"/>
          </a:xfrm>
          <a:prstGeom prst="line">
            <a:avLst/>
          </a:prstGeom>
          <a:solidFill>
            <a:schemeClr val="bg1"/>
          </a:solidFill>
          <a:ln w="53975" cap="flat" cmpd="sng" algn="ctr">
            <a:solidFill>
              <a:schemeClr val="accent4">
                <a:lumMod val="50000"/>
                <a:lumOff val="50000"/>
              </a:schemeClr>
            </a:solidFill>
            <a:prstDash val="solid"/>
            <a:round/>
            <a:headEnd type="none" w="med" len="med"/>
            <a:tailEnd type="none" w="med" len="med"/>
          </a:ln>
          <a:effectLst/>
        </p:spPr>
      </p:cxnSp>
      <p:sp>
        <p:nvSpPr>
          <p:cNvPr id="9" name="三角形 8"/>
          <p:cNvSpPr/>
          <p:nvPr/>
        </p:nvSpPr>
        <p:spPr bwMode="auto">
          <a:xfrm>
            <a:off x="6558214" y="4857844"/>
            <a:ext cx="961158" cy="382895"/>
          </a:xfrm>
          <a:prstGeom prst="triangle">
            <a:avLst/>
          </a:prstGeom>
          <a:solidFill>
            <a:schemeClr val="accent4">
              <a:lumMod val="50000"/>
              <a:lumOff val="50000"/>
            </a:schemeClr>
          </a:solidFill>
          <a:ln w="9525" cap="flat" cmpd="sng" algn="ctr">
            <a:solidFill>
              <a:schemeClr val="accent4">
                <a:lumMod val="50000"/>
                <a:lumOff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cxnSp>
        <p:nvCxnSpPr>
          <p:cNvPr id="16" name="直线箭头连接符 15"/>
          <p:cNvCxnSpPr/>
          <p:nvPr/>
        </p:nvCxnSpPr>
        <p:spPr bwMode="auto">
          <a:xfrm flipV="1">
            <a:off x="6564571" y="4735773"/>
            <a:ext cx="368490" cy="190311"/>
          </a:xfrm>
          <a:prstGeom prst="straightConnector1">
            <a:avLst/>
          </a:prstGeom>
          <a:solidFill>
            <a:schemeClr val="bg1"/>
          </a:solidFill>
          <a:ln w="9525" cap="flat" cmpd="sng" algn="ctr">
            <a:solidFill>
              <a:schemeClr val="tx1"/>
            </a:solidFill>
            <a:prstDash val="solid"/>
            <a:round/>
            <a:headEnd type="none" w="med" len="med"/>
            <a:tailEnd type="triangle"/>
          </a:ln>
          <a:effectLst/>
        </p:spPr>
      </p:cxnSp>
      <p:sp>
        <p:nvSpPr>
          <p:cNvPr id="19" name="云形 18"/>
          <p:cNvSpPr/>
          <p:nvPr/>
        </p:nvSpPr>
        <p:spPr bwMode="auto">
          <a:xfrm>
            <a:off x="6373507" y="4281035"/>
            <a:ext cx="1201003" cy="354085"/>
          </a:xfrm>
          <a:prstGeom prst="cloud">
            <a:avLst/>
          </a:prstGeom>
          <a:solidFill>
            <a:schemeClr val="bg1"/>
          </a:solidFill>
          <a:ln w="9525" cap="flat" cmpd="sng" algn="ctr">
            <a:solidFill>
              <a:schemeClr val="accent4">
                <a:lumMod val="50000"/>
                <a:lumOff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rPr>
              <a:t>Air</a:t>
            </a:r>
            <a:r>
              <a:rPr kumimoji="0" lang="zh-CN" altLang="en-US" sz="1800" b="0" i="0" u="none" strike="noStrike" cap="none" normalizeH="0" baseline="0" dirty="0" smtClean="0">
                <a:ln>
                  <a:noFill/>
                </a:ln>
                <a:solidFill>
                  <a:schemeClr val="tx1"/>
                </a:solidFill>
                <a:effectLst/>
                <a:latin typeface="Times New Roman" pitchFamily="18" charset="0"/>
                <a:ea typeface="宋体" pitchFamily="2" charset="-122"/>
              </a:rPr>
              <a:t> </a:t>
            </a: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rPr>
              <a:t>parcel</a:t>
            </a:r>
            <a:endParaRPr kumimoji="0" lang="zh-CN" altLang="en-US" sz="1800" b="0" i="0" u="none" strike="noStrike" cap="none" normalizeH="0" baseline="0" dirty="0" smtClean="0">
              <a:ln>
                <a:noFill/>
              </a:ln>
              <a:solidFill>
                <a:schemeClr val="tx1"/>
              </a:solidFill>
              <a:effectLst/>
              <a:latin typeface="Times New Roman" pitchFamily="18" charset="0"/>
              <a:ea typeface="宋体" pitchFamily="2" charset="-122"/>
            </a:endParaRPr>
          </a:p>
        </p:txBody>
      </p:sp>
      <p:cxnSp>
        <p:nvCxnSpPr>
          <p:cNvPr id="21" name="直线连接符 20"/>
          <p:cNvCxnSpPr/>
          <p:nvPr/>
        </p:nvCxnSpPr>
        <p:spPr bwMode="auto">
          <a:xfrm>
            <a:off x="5854889" y="4148917"/>
            <a:ext cx="2355325" cy="8956"/>
          </a:xfrm>
          <a:prstGeom prst="line">
            <a:avLst/>
          </a:prstGeom>
          <a:solidFill>
            <a:schemeClr val="bg1"/>
          </a:solidFill>
          <a:ln w="22225" cap="flat" cmpd="sng" algn="ctr">
            <a:solidFill>
              <a:schemeClr val="accent4">
                <a:lumMod val="50000"/>
                <a:lumOff val="50000"/>
              </a:schemeClr>
            </a:solidFill>
            <a:prstDash val="solid"/>
            <a:round/>
            <a:headEnd type="none" w="med" len="med"/>
            <a:tailEnd type="none" w="med" len="med"/>
          </a:ln>
          <a:effectLst/>
        </p:spPr>
      </p:cxnSp>
      <p:sp>
        <p:nvSpPr>
          <p:cNvPr id="23" name="文本框 22"/>
          <p:cNvSpPr txBox="1"/>
          <p:nvPr/>
        </p:nvSpPr>
        <p:spPr>
          <a:xfrm>
            <a:off x="7206018" y="5486701"/>
            <a:ext cx="1937982" cy="369332"/>
          </a:xfrm>
          <a:prstGeom prst="rect">
            <a:avLst/>
          </a:prstGeom>
          <a:noFill/>
        </p:spPr>
        <p:txBody>
          <a:bodyPr wrap="square" rtlCol="0">
            <a:spAutoFit/>
          </a:bodyPr>
          <a:lstStyle/>
          <a:p>
            <a:r>
              <a:rPr kumimoji="1" lang="en-US" altLang="zh-CN" sz="1800" dirty="0" smtClean="0"/>
              <a:t>Mean w</a:t>
            </a:r>
            <a:r>
              <a:rPr kumimoji="1" lang="zh-CN" altLang="en-US" sz="1800" dirty="0" smtClean="0"/>
              <a:t> </a:t>
            </a:r>
            <a:r>
              <a:rPr lang="en-US" altLang="zh-CN" sz="1800" dirty="0" smtClean="0"/>
              <a:t>&lt; 0.1 m/s</a:t>
            </a:r>
            <a:r>
              <a:rPr kumimoji="1" lang="en-US" altLang="zh-CN" sz="1800" dirty="0" smtClean="0"/>
              <a:t> </a:t>
            </a:r>
            <a:endParaRPr kumimoji="1" lang="zh-CN" altLang="en-US" sz="1800" dirty="0"/>
          </a:p>
        </p:txBody>
      </p:sp>
      <p:sp>
        <p:nvSpPr>
          <p:cNvPr id="24" name="文本框 23"/>
          <p:cNvSpPr txBox="1"/>
          <p:nvPr/>
        </p:nvSpPr>
        <p:spPr>
          <a:xfrm>
            <a:off x="3413024" y="5348202"/>
            <a:ext cx="3520038" cy="646331"/>
          </a:xfrm>
          <a:prstGeom prst="rect">
            <a:avLst/>
          </a:prstGeom>
          <a:noFill/>
        </p:spPr>
        <p:txBody>
          <a:bodyPr wrap="square" rtlCol="0">
            <a:spAutoFit/>
          </a:bodyPr>
          <a:lstStyle/>
          <a:p>
            <a:r>
              <a:rPr kumimoji="1" lang="en-US" altLang="zh-CN" sz="1800" dirty="0" smtClean="0"/>
              <a:t>Time</a:t>
            </a:r>
            <a:r>
              <a:rPr kumimoji="1" lang="zh-CN" altLang="en-US" sz="1800" dirty="0" smtClean="0"/>
              <a:t> </a:t>
            </a:r>
            <a:r>
              <a:rPr kumimoji="1" lang="en-US" altLang="zh-CN" sz="1800" dirty="0" smtClean="0"/>
              <a:t>for</a:t>
            </a:r>
            <a:r>
              <a:rPr kumimoji="1" lang="zh-CN" altLang="en-US" sz="1800" dirty="0" smtClean="0"/>
              <a:t> </a:t>
            </a:r>
            <a:r>
              <a:rPr kumimoji="1" lang="en-US" altLang="zh-CN" sz="1800" dirty="0" smtClean="0"/>
              <a:t>passing</a:t>
            </a:r>
            <a:r>
              <a:rPr kumimoji="1" lang="zh-CN" altLang="en-US" sz="1800" dirty="0" smtClean="0"/>
              <a:t> </a:t>
            </a:r>
            <a:r>
              <a:rPr kumimoji="1" lang="en-US" altLang="zh-CN" sz="1800" dirty="0" smtClean="0"/>
              <a:t>over</a:t>
            </a:r>
            <a:r>
              <a:rPr kumimoji="1" lang="zh-CN" altLang="en-US" sz="1800" dirty="0" smtClean="0"/>
              <a:t> </a:t>
            </a:r>
            <a:r>
              <a:rPr kumimoji="1" lang="en-US" altLang="zh-CN" sz="1800" dirty="0" smtClean="0"/>
              <a:t>terrain</a:t>
            </a:r>
            <a:r>
              <a:rPr kumimoji="1" lang="zh-CN" altLang="en-US" sz="1800" dirty="0" smtClean="0"/>
              <a:t> </a:t>
            </a:r>
            <a:r>
              <a:rPr kumimoji="1" lang="en-US" altLang="zh-CN" sz="1800" dirty="0" smtClean="0"/>
              <a:t>area </a:t>
            </a:r>
            <a:r>
              <a:rPr kumimoji="1" lang="zh-CN" altLang="en-US" sz="1800" dirty="0" smtClean="0"/>
              <a:t> </a:t>
            </a:r>
            <a:endParaRPr kumimoji="1" lang="en-US" altLang="zh-CN" sz="1800" dirty="0" smtClean="0"/>
          </a:p>
          <a:p>
            <a:r>
              <a:rPr kumimoji="1" lang="en-US" altLang="zh-CN" sz="1800" dirty="0" smtClean="0"/>
              <a:t>=</a:t>
            </a:r>
            <a:r>
              <a:rPr kumimoji="1" lang="zh-CN" altLang="en-US" sz="1800" dirty="0" smtClean="0"/>
              <a:t> </a:t>
            </a:r>
            <a:r>
              <a:rPr kumimoji="1" lang="en-US" altLang="zh-CN" sz="1800" dirty="0" smtClean="0"/>
              <a:t>Terrain</a:t>
            </a:r>
            <a:r>
              <a:rPr kumimoji="1" lang="zh-CN" altLang="en-US" sz="1800" dirty="0" smtClean="0"/>
              <a:t> </a:t>
            </a:r>
            <a:r>
              <a:rPr kumimoji="1" lang="en-US" altLang="zh-CN" sz="1800" dirty="0" smtClean="0"/>
              <a:t>width</a:t>
            </a:r>
            <a:r>
              <a:rPr kumimoji="1" lang="zh-CN" altLang="en-US" sz="1800" dirty="0" smtClean="0"/>
              <a:t> </a:t>
            </a:r>
            <a:r>
              <a:rPr lang="en-US" altLang="zh-CN" sz="1800" dirty="0" smtClean="0"/>
              <a:t>/ speed </a:t>
            </a:r>
            <a:r>
              <a:rPr lang="zh-CN" altLang="en-US" sz="1800" dirty="0" smtClean="0"/>
              <a:t> </a:t>
            </a:r>
            <a:r>
              <a:rPr lang="en-US" altLang="zh-CN" sz="1800" dirty="0"/>
              <a:t>&lt;</a:t>
            </a:r>
            <a:r>
              <a:rPr lang="en-US" altLang="zh-CN" sz="1800" dirty="0" smtClean="0"/>
              <a:t> 0.5 h</a:t>
            </a:r>
            <a:endParaRPr kumimoji="1" lang="zh-CN" altLang="en-US" sz="1800" dirty="0"/>
          </a:p>
        </p:txBody>
      </p:sp>
      <p:sp>
        <p:nvSpPr>
          <p:cNvPr id="28" name="云形 27"/>
          <p:cNvSpPr/>
          <p:nvPr/>
        </p:nvSpPr>
        <p:spPr bwMode="auto">
          <a:xfrm>
            <a:off x="5341448" y="4824864"/>
            <a:ext cx="1201003" cy="354085"/>
          </a:xfrm>
          <a:prstGeom prst="cloud">
            <a:avLst/>
          </a:prstGeom>
          <a:solidFill>
            <a:schemeClr val="bg1"/>
          </a:solidFill>
          <a:ln w="9525" cap="flat" cmpd="sng" algn="ctr">
            <a:solidFill>
              <a:schemeClr val="accent4">
                <a:lumMod val="50000"/>
                <a:lumOff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rPr>
              <a:t>Air</a:t>
            </a:r>
            <a:r>
              <a:rPr kumimoji="0" lang="zh-CN" altLang="en-US" sz="1800" b="0" i="0" u="none" strike="noStrike" cap="none" normalizeH="0" baseline="0" dirty="0" smtClean="0">
                <a:ln>
                  <a:noFill/>
                </a:ln>
                <a:solidFill>
                  <a:schemeClr val="tx1"/>
                </a:solidFill>
                <a:effectLst/>
                <a:latin typeface="Times New Roman" pitchFamily="18" charset="0"/>
                <a:ea typeface="宋体" pitchFamily="2" charset="-122"/>
              </a:rPr>
              <a:t> </a:t>
            </a: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rPr>
              <a:t>parcel</a:t>
            </a:r>
            <a:endParaRPr kumimoji="0" lang="zh-CN" altLang="en-US" sz="1800" b="0" i="0" u="none" strike="noStrike" cap="none" normalizeH="0" baseline="0" dirty="0" smtClean="0">
              <a:ln>
                <a:noFill/>
              </a:ln>
              <a:solidFill>
                <a:schemeClr val="tx1"/>
              </a:solidFill>
              <a:effectLst/>
              <a:latin typeface="Times New Roman" pitchFamily="18" charset="0"/>
              <a:ea typeface="宋体" pitchFamily="2" charset="-122"/>
            </a:endParaRPr>
          </a:p>
        </p:txBody>
      </p:sp>
      <p:cxnSp>
        <p:nvCxnSpPr>
          <p:cNvPr id="30" name="直线连接符 29"/>
          <p:cNvCxnSpPr/>
          <p:nvPr/>
        </p:nvCxnSpPr>
        <p:spPr bwMode="auto">
          <a:xfrm>
            <a:off x="3522850" y="4403866"/>
            <a:ext cx="2727825" cy="0"/>
          </a:xfrm>
          <a:prstGeom prst="line">
            <a:avLst/>
          </a:prstGeom>
          <a:solidFill>
            <a:schemeClr val="bg1"/>
          </a:solidFill>
          <a:ln w="25400" cap="flat" cmpd="sng" algn="ctr">
            <a:solidFill>
              <a:schemeClr val="accent4">
                <a:lumMod val="50000"/>
                <a:lumOff val="50000"/>
              </a:schemeClr>
            </a:solidFill>
            <a:prstDash val="dash"/>
            <a:round/>
            <a:headEnd type="none" w="med" len="med"/>
            <a:tailEnd type="none" w="med" len="med"/>
          </a:ln>
          <a:effectLst/>
        </p:spPr>
      </p:cxnSp>
      <p:cxnSp>
        <p:nvCxnSpPr>
          <p:cNvPr id="31" name="直线连接符 30"/>
          <p:cNvCxnSpPr/>
          <p:nvPr/>
        </p:nvCxnSpPr>
        <p:spPr bwMode="auto">
          <a:xfrm>
            <a:off x="3522850" y="5013137"/>
            <a:ext cx="1610977" cy="0"/>
          </a:xfrm>
          <a:prstGeom prst="line">
            <a:avLst/>
          </a:prstGeom>
          <a:solidFill>
            <a:schemeClr val="bg1"/>
          </a:solidFill>
          <a:ln w="25400" cap="flat" cmpd="sng" algn="ctr">
            <a:solidFill>
              <a:schemeClr val="accent4">
                <a:lumMod val="50000"/>
                <a:lumOff val="50000"/>
              </a:schemeClr>
            </a:solidFill>
            <a:prstDash val="dash"/>
            <a:round/>
            <a:headEnd type="none" w="med" len="med"/>
            <a:tailEnd type="none" w="med" len="med"/>
          </a:ln>
          <a:effectLst/>
        </p:spPr>
      </p:cxnSp>
      <p:cxnSp>
        <p:nvCxnSpPr>
          <p:cNvPr id="33" name="直线箭头连接符 32"/>
          <p:cNvCxnSpPr/>
          <p:nvPr/>
        </p:nvCxnSpPr>
        <p:spPr bwMode="auto">
          <a:xfrm>
            <a:off x="4082676" y="4403866"/>
            <a:ext cx="0" cy="609271"/>
          </a:xfrm>
          <a:prstGeom prst="straightConnector1">
            <a:avLst/>
          </a:prstGeom>
          <a:solidFill>
            <a:schemeClr val="bg1"/>
          </a:solidFill>
          <a:ln w="19050" cap="flat" cmpd="sng" algn="ctr">
            <a:solidFill>
              <a:schemeClr val="accent4">
                <a:lumMod val="50000"/>
                <a:lumOff val="50000"/>
              </a:schemeClr>
            </a:solidFill>
            <a:prstDash val="solid"/>
            <a:round/>
            <a:headEnd type="triangle"/>
            <a:tailEnd type="triangle"/>
          </a:ln>
          <a:effectLst/>
        </p:spPr>
      </p:cxnSp>
      <p:sp>
        <p:nvSpPr>
          <p:cNvPr id="34" name="文本框 33"/>
          <p:cNvSpPr txBox="1"/>
          <p:nvPr/>
        </p:nvSpPr>
        <p:spPr>
          <a:xfrm>
            <a:off x="4217158" y="4526317"/>
            <a:ext cx="1092362" cy="300082"/>
          </a:xfrm>
          <a:prstGeom prst="rect">
            <a:avLst/>
          </a:prstGeom>
          <a:noFill/>
        </p:spPr>
        <p:txBody>
          <a:bodyPr wrap="square" rtlCol="0">
            <a:spAutoFit/>
          </a:bodyPr>
          <a:lstStyle/>
          <a:p>
            <a:r>
              <a:rPr kumimoji="1" lang="en-US" altLang="zh-CN" dirty="0" smtClean="0"/>
              <a:t>H &lt; 180 m</a:t>
            </a:r>
            <a:endParaRPr kumimoji="1" lang="zh-CN" altLang="en-US" dirty="0"/>
          </a:p>
        </p:txBody>
      </p:sp>
      <p:sp>
        <p:nvSpPr>
          <p:cNvPr id="35" name="文本框 34"/>
          <p:cNvSpPr txBox="1"/>
          <p:nvPr/>
        </p:nvSpPr>
        <p:spPr>
          <a:xfrm>
            <a:off x="4072206" y="3944203"/>
            <a:ext cx="1795423" cy="369332"/>
          </a:xfrm>
          <a:prstGeom prst="rect">
            <a:avLst/>
          </a:prstGeom>
          <a:noFill/>
        </p:spPr>
        <p:txBody>
          <a:bodyPr wrap="square" rtlCol="0">
            <a:spAutoFit/>
          </a:bodyPr>
          <a:lstStyle/>
          <a:p>
            <a:r>
              <a:rPr kumimoji="1" lang="en-US" altLang="zh-CN" sz="1800" dirty="0" smtClean="0"/>
              <a:t>L. F. C = 437m</a:t>
            </a:r>
            <a:endParaRPr kumimoji="1" lang="zh-CN" altLang="en-US" sz="1800" dirty="0"/>
          </a:p>
        </p:txBody>
      </p:sp>
      <p:sp>
        <p:nvSpPr>
          <p:cNvPr id="38" name="文本框 37"/>
          <p:cNvSpPr txBox="1"/>
          <p:nvPr/>
        </p:nvSpPr>
        <p:spPr>
          <a:xfrm>
            <a:off x="3385726" y="6127843"/>
            <a:ext cx="5730978" cy="646331"/>
          </a:xfrm>
          <a:prstGeom prst="rect">
            <a:avLst/>
          </a:prstGeom>
          <a:noFill/>
        </p:spPr>
        <p:txBody>
          <a:bodyPr wrap="square" rtlCol="0">
            <a:spAutoFit/>
          </a:bodyPr>
          <a:lstStyle/>
          <a:p>
            <a:r>
              <a:rPr kumimoji="1" lang="en-US" altLang="zh-CN" sz="1800" dirty="0" smtClean="0"/>
              <a:t>Guess :</a:t>
            </a:r>
          </a:p>
          <a:p>
            <a:r>
              <a:rPr kumimoji="1" lang="en-US" altLang="zh-CN" sz="1800" dirty="0" smtClean="0"/>
              <a:t>seeder-feeder mechanism might be responsible in this case  </a:t>
            </a:r>
            <a:endParaRPr kumimoji="1" lang="zh-CN" altLang="en-US" sz="1800" dirty="0"/>
          </a:p>
        </p:txBody>
      </p:sp>
      <p:sp>
        <p:nvSpPr>
          <p:cNvPr id="39" name="文本框 38"/>
          <p:cNvSpPr txBox="1"/>
          <p:nvPr/>
        </p:nvSpPr>
        <p:spPr>
          <a:xfrm>
            <a:off x="6823877" y="5004801"/>
            <a:ext cx="464027" cy="300082"/>
          </a:xfrm>
          <a:prstGeom prst="rect">
            <a:avLst/>
          </a:prstGeom>
          <a:solidFill>
            <a:schemeClr val="bg1">
              <a:alpha val="56000"/>
            </a:schemeClr>
          </a:solidFill>
        </p:spPr>
        <p:txBody>
          <a:bodyPr wrap="square" rtlCol="0">
            <a:spAutoFit/>
          </a:bodyPr>
          <a:lstStyle/>
          <a:p>
            <a:r>
              <a:rPr kumimoji="1" lang="en-US" altLang="zh-CN" dirty="0" smtClean="0"/>
              <a:t>XS</a:t>
            </a:r>
          </a:p>
        </p:txBody>
      </p:sp>
      <p:grpSp>
        <p:nvGrpSpPr>
          <p:cNvPr id="12" name="组 11"/>
          <p:cNvGrpSpPr/>
          <p:nvPr/>
        </p:nvGrpSpPr>
        <p:grpSpPr>
          <a:xfrm>
            <a:off x="3522850" y="968976"/>
            <a:ext cx="2647576" cy="2828940"/>
            <a:chOff x="3522850" y="968976"/>
            <a:chExt cx="2647576" cy="2828940"/>
          </a:xfrm>
        </p:grpSpPr>
        <p:pic>
          <p:nvPicPr>
            <p:cNvPr id="4" name="图片 3"/>
            <p:cNvPicPr>
              <a:picLocks noChangeAspect="1"/>
            </p:cNvPicPr>
            <p:nvPr/>
          </p:nvPicPr>
          <p:blipFill>
            <a:blip r:embed="rId6" r:link="rId7">
              <a:extLst>
                <a:ext uri="{28A0092B-C50C-407E-A947-70E740481C1C}">
                  <a14:useLocalDpi xmlns:a14="http://schemas.microsoft.com/office/drawing/2010/main" val="0"/>
                </a:ext>
              </a:extLst>
            </a:blip>
            <a:stretch>
              <a:fillRect/>
            </a:stretch>
          </p:blipFill>
          <p:spPr>
            <a:xfrm>
              <a:off x="3522850" y="968976"/>
              <a:ext cx="2647576" cy="2828940"/>
            </a:xfrm>
            <a:prstGeom prst="rect">
              <a:avLst/>
            </a:prstGeom>
          </p:spPr>
        </p:pic>
        <p:sp>
          <p:nvSpPr>
            <p:cNvPr id="11" name="矩形 10"/>
            <p:cNvSpPr/>
            <p:nvPr/>
          </p:nvSpPr>
          <p:spPr bwMode="auto">
            <a:xfrm>
              <a:off x="4902200" y="981077"/>
              <a:ext cx="812800" cy="9842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grpSp>
      <p:sp>
        <p:nvSpPr>
          <p:cNvPr id="3" name="文本框 2"/>
          <p:cNvSpPr txBox="1"/>
          <p:nvPr/>
        </p:nvSpPr>
        <p:spPr>
          <a:xfrm>
            <a:off x="4558767" y="889099"/>
            <a:ext cx="1290103" cy="261610"/>
          </a:xfrm>
          <a:prstGeom prst="rect">
            <a:avLst/>
          </a:prstGeom>
          <a:noFill/>
        </p:spPr>
        <p:txBody>
          <a:bodyPr wrap="square" rtlCol="0">
            <a:spAutoFit/>
          </a:bodyPr>
          <a:lstStyle/>
          <a:p>
            <a:r>
              <a:rPr kumimoji="1" lang="en-US" altLang="zh-CN" sz="1100" b="1" dirty="0" smtClean="0"/>
              <a:t>Time = 13100612</a:t>
            </a:r>
            <a:endParaRPr kumimoji="1" lang="zh-CN" altLang="en-US" sz="1100" b="1" dirty="0"/>
          </a:p>
        </p:txBody>
      </p:sp>
      <p:grpSp>
        <p:nvGrpSpPr>
          <p:cNvPr id="13" name="组 12"/>
          <p:cNvGrpSpPr/>
          <p:nvPr/>
        </p:nvGrpSpPr>
        <p:grpSpPr>
          <a:xfrm>
            <a:off x="6278399" y="968975"/>
            <a:ext cx="2647577" cy="2828941"/>
            <a:chOff x="6278399" y="968975"/>
            <a:chExt cx="2647577" cy="2828941"/>
          </a:xfrm>
        </p:grpSpPr>
        <p:pic>
          <p:nvPicPr>
            <p:cNvPr id="5" name="图片 4"/>
            <p:cNvPicPr>
              <a:picLocks noChangeAspect="1"/>
            </p:cNvPicPr>
            <p:nvPr/>
          </p:nvPicPr>
          <p:blipFill>
            <a:blip r:embed="rId8" r:link="rId9">
              <a:extLst>
                <a:ext uri="{28A0092B-C50C-407E-A947-70E740481C1C}">
                  <a14:useLocalDpi xmlns:a14="http://schemas.microsoft.com/office/drawing/2010/main" val="0"/>
                </a:ext>
              </a:extLst>
            </a:blip>
            <a:stretch>
              <a:fillRect/>
            </a:stretch>
          </p:blipFill>
          <p:spPr>
            <a:xfrm>
              <a:off x="6278399" y="968975"/>
              <a:ext cx="2647577" cy="2828941"/>
            </a:xfrm>
            <a:prstGeom prst="rect">
              <a:avLst/>
            </a:prstGeom>
          </p:spPr>
        </p:pic>
        <p:sp>
          <p:nvSpPr>
            <p:cNvPr id="29" name="矩形 28"/>
            <p:cNvSpPr/>
            <p:nvPr/>
          </p:nvSpPr>
          <p:spPr bwMode="auto">
            <a:xfrm>
              <a:off x="7589854" y="981077"/>
              <a:ext cx="812800" cy="9842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grpSp>
      <p:sp>
        <p:nvSpPr>
          <p:cNvPr id="32" name="文本框 31"/>
          <p:cNvSpPr txBox="1"/>
          <p:nvPr/>
        </p:nvSpPr>
        <p:spPr>
          <a:xfrm>
            <a:off x="7394056" y="904089"/>
            <a:ext cx="1330219" cy="261610"/>
          </a:xfrm>
          <a:prstGeom prst="rect">
            <a:avLst/>
          </a:prstGeom>
          <a:noFill/>
        </p:spPr>
        <p:txBody>
          <a:bodyPr wrap="square" rtlCol="0">
            <a:spAutoFit/>
          </a:bodyPr>
          <a:lstStyle/>
          <a:p>
            <a:r>
              <a:rPr kumimoji="1" lang="en-US" altLang="zh-CN" sz="1100" b="1" dirty="0" smtClean="0"/>
              <a:t>Time = 13100700</a:t>
            </a:r>
            <a:endParaRPr kumimoji="1" lang="zh-CN" altLang="en-US" sz="1100" b="1" dirty="0"/>
          </a:p>
        </p:txBody>
      </p:sp>
      <p:sp>
        <p:nvSpPr>
          <p:cNvPr id="18" name="左右箭头 17"/>
          <p:cNvSpPr/>
          <p:nvPr/>
        </p:nvSpPr>
        <p:spPr bwMode="auto">
          <a:xfrm rot="19507156">
            <a:off x="2893100" y="3387779"/>
            <a:ext cx="779650" cy="611238"/>
          </a:xfrm>
          <a:prstGeom prst="leftRightArrow">
            <a:avLst>
              <a:gd name="adj1" fmla="val 25476"/>
              <a:gd name="adj2" fmla="val 32833"/>
            </a:avLst>
          </a:prstGeom>
          <a:solidFill>
            <a:schemeClr val="bg1"/>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20" name="文本框 19"/>
          <p:cNvSpPr txBox="1"/>
          <p:nvPr/>
        </p:nvSpPr>
        <p:spPr>
          <a:xfrm>
            <a:off x="4664898" y="1121949"/>
            <a:ext cx="1304101" cy="646331"/>
          </a:xfrm>
          <a:prstGeom prst="rect">
            <a:avLst/>
          </a:prstGeom>
          <a:solidFill>
            <a:schemeClr val="bg1">
              <a:alpha val="60000"/>
            </a:schemeClr>
          </a:solidFill>
        </p:spPr>
        <p:txBody>
          <a:bodyPr wrap="square" rtlCol="0">
            <a:spAutoFit/>
          </a:bodyPr>
          <a:lstStyle/>
          <a:p>
            <a:r>
              <a:rPr kumimoji="1" lang="en-US" altLang="zh-CN" sz="1200" dirty="0" smtClean="0"/>
              <a:t>L.C.L.=181m</a:t>
            </a:r>
          </a:p>
          <a:p>
            <a:r>
              <a:rPr kumimoji="1" lang="en-US" altLang="zh-CN" sz="1200" dirty="0" smtClean="0"/>
              <a:t>L.F.C.=437m</a:t>
            </a:r>
          </a:p>
          <a:p>
            <a:r>
              <a:rPr kumimoji="1" lang="en-US" altLang="zh-CN" sz="1200" dirty="0" smtClean="0"/>
              <a:t>CAPE=133.3m</a:t>
            </a:r>
            <a:r>
              <a:rPr kumimoji="1" lang="en-US" altLang="zh-CN" sz="1200" baseline="30000" dirty="0" smtClean="0"/>
              <a:t>2</a:t>
            </a:r>
            <a:r>
              <a:rPr kumimoji="1" lang="en-US" altLang="zh-CN" sz="1200" dirty="0" smtClean="0"/>
              <a:t>s</a:t>
            </a:r>
            <a:r>
              <a:rPr kumimoji="1" lang="en-US" altLang="zh-CN" sz="1200" baseline="30000" dirty="0"/>
              <a:t>2</a:t>
            </a:r>
            <a:endParaRPr kumimoji="1" lang="zh-CN" altLang="en-US" sz="1200" baseline="30000" dirty="0"/>
          </a:p>
        </p:txBody>
      </p:sp>
      <p:sp>
        <p:nvSpPr>
          <p:cNvPr id="36" name="文本框 35"/>
          <p:cNvSpPr txBox="1"/>
          <p:nvPr/>
        </p:nvSpPr>
        <p:spPr>
          <a:xfrm>
            <a:off x="7431891" y="1078289"/>
            <a:ext cx="1292384" cy="669414"/>
          </a:xfrm>
          <a:prstGeom prst="rect">
            <a:avLst/>
          </a:prstGeom>
          <a:solidFill>
            <a:schemeClr val="bg1">
              <a:alpha val="60000"/>
            </a:schemeClr>
          </a:solidFill>
        </p:spPr>
        <p:txBody>
          <a:bodyPr wrap="square" rtlCol="0">
            <a:spAutoFit/>
          </a:bodyPr>
          <a:lstStyle/>
          <a:p>
            <a:r>
              <a:rPr kumimoji="1" lang="en-US" altLang="zh-CN" sz="1200" dirty="0" smtClean="0"/>
              <a:t>L.C.L.=190m</a:t>
            </a:r>
          </a:p>
          <a:p>
            <a:r>
              <a:rPr kumimoji="1" lang="en-US" altLang="zh-CN" sz="1200" dirty="0" smtClean="0"/>
              <a:t>L.F.C.=441m</a:t>
            </a:r>
          </a:p>
          <a:p>
            <a:r>
              <a:rPr kumimoji="1" lang="en-US" altLang="zh-CN" sz="1200" dirty="0" smtClean="0"/>
              <a:t>CAPE=837.0m</a:t>
            </a:r>
            <a:r>
              <a:rPr kumimoji="1" lang="en-US" altLang="zh-CN" sz="1200" baseline="30000" dirty="0" smtClean="0"/>
              <a:t>2</a:t>
            </a:r>
            <a:r>
              <a:rPr kumimoji="1" lang="en-US" altLang="zh-CN" sz="1200" dirty="0" smtClean="0"/>
              <a:t>s</a:t>
            </a:r>
            <a:r>
              <a:rPr kumimoji="1" lang="en-US" altLang="zh-CN" sz="1200" baseline="30000" dirty="0" smtClean="0"/>
              <a:t>2</a:t>
            </a:r>
            <a:endParaRPr kumimoji="1" lang="zh-CN" altLang="en-US" sz="1200" baseline="30000" dirty="0"/>
          </a:p>
        </p:txBody>
      </p:sp>
      <p:grpSp>
        <p:nvGrpSpPr>
          <p:cNvPr id="37" name="组 36"/>
          <p:cNvGrpSpPr/>
          <p:nvPr/>
        </p:nvGrpSpPr>
        <p:grpSpPr>
          <a:xfrm>
            <a:off x="5910166" y="4055410"/>
            <a:ext cx="2650585" cy="1269247"/>
            <a:chOff x="6042005" y="1741341"/>
            <a:chExt cx="2650585" cy="1269247"/>
          </a:xfrm>
        </p:grpSpPr>
        <p:pic>
          <p:nvPicPr>
            <p:cNvPr id="40" name="图片 39"/>
            <p:cNvPicPr>
              <a:picLocks noChangeAspect="1"/>
            </p:cNvPicPr>
            <p:nvPr/>
          </p:nvPicPr>
          <p:blipFill rotWithShape="1">
            <a:blip r:embed="rId10">
              <a:extLst>
                <a:ext uri="{28A0092B-C50C-407E-A947-70E740481C1C}">
                  <a14:useLocalDpi xmlns:a14="http://schemas.microsoft.com/office/drawing/2010/main" val="0"/>
                </a:ext>
              </a:extLst>
            </a:blip>
            <a:srcRect l="53190" t="32837" r="15622" b="54920"/>
            <a:stretch/>
          </p:blipFill>
          <p:spPr>
            <a:xfrm>
              <a:off x="6042005" y="1741341"/>
              <a:ext cx="2606722" cy="1269247"/>
            </a:xfrm>
            <a:prstGeom prst="rect">
              <a:avLst/>
            </a:prstGeom>
          </p:spPr>
        </p:pic>
        <p:sp>
          <p:nvSpPr>
            <p:cNvPr id="41" name="文本框 40"/>
            <p:cNvSpPr txBox="1"/>
            <p:nvPr/>
          </p:nvSpPr>
          <p:spPr>
            <a:xfrm>
              <a:off x="7490855" y="2679724"/>
              <a:ext cx="1201735" cy="304148"/>
            </a:xfrm>
            <a:prstGeom prst="rect">
              <a:avLst/>
            </a:prstGeom>
            <a:noFill/>
          </p:spPr>
          <p:txBody>
            <a:bodyPr wrap="square" rtlCol="0">
              <a:spAutoFit/>
            </a:bodyPr>
            <a:lstStyle/>
            <a:p>
              <a:r>
                <a:rPr kumimoji="1" lang="en-US" altLang="zh-CN" dirty="0" smtClean="0"/>
                <a:t>(</a:t>
              </a:r>
              <a:r>
                <a:rPr kumimoji="1" lang="en-US" altLang="zh-CN" dirty="0" err="1" smtClean="0"/>
                <a:t>Houze</a:t>
              </a:r>
              <a:r>
                <a:rPr kumimoji="1" lang="en-US" altLang="zh-CN" dirty="0" smtClean="0"/>
                <a:t> 2012)</a:t>
              </a:r>
              <a:endParaRPr kumimoji="1" lang="zh-CN" altLang="en-US" dirty="0"/>
            </a:p>
          </p:txBody>
        </p:sp>
      </p:grpSp>
    </p:spTree>
    <p:extLst>
      <p:ext uri="{BB962C8B-B14F-4D97-AF65-F5344CB8AC3E}">
        <p14:creationId xmlns:p14="http://schemas.microsoft.com/office/powerpoint/2010/main" val="50836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3" grpId="0"/>
      <p:bldP spid="24" grpId="0"/>
      <p:bldP spid="28" grpId="0" animBg="1"/>
      <p:bldP spid="34" grpId="0"/>
      <p:bldP spid="35" grpId="0"/>
      <p:bldP spid="38" grpId="0"/>
      <p:bldP spid="39" grpId="0" animBg="1"/>
      <p:bldP spid="3" grpId="0"/>
      <p:bldP spid="32" grpId="0"/>
      <p:bldP spid="18" grpId="0" animBg="1"/>
      <p:bldP spid="20"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2" y="95534"/>
            <a:ext cx="6202363" cy="885543"/>
          </a:xfrm>
        </p:spPr>
        <p:txBody>
          <a:bodyPr anchor="t"/>
          <a:lstStyle/>
          <a:p>
            <a:r>
              <a:rPr kumimoji="1" lang="en-US" altLang="zh-CN" sz="2800" dirty="0" smtClean="0"/>
              <a:t>4. Result :</a:t>
            </a:r>
            <a:br>
              <a:rPr kumimoji="1" lang="en-US" altLang="zh-CN" sz="2800" dirty="0" smtClean="0"/>
            </a:br>
            <a:r>
              <a:rPr kumimoji="1" lang="en-US" altLang="zh-CN" sz="2800" dirty="0" smtClean="0"/>
              <a:t> </a:t>
            </a:r>
            <a:r>
              <a:rPr kumimoji="1" lang="en-US" altLang="zh-CN" sz="2800" dirty="0"/>
              <a:t>Orographic effect &amp; diagnose</a:t>
            </a:r>
            <a:endParaRPr kumimoji="1" lang="zh-CN" altLang="en-US" sz="2800" dirty="0"/>
          </a:p>
        </p:txBody>
      </p:sp>
      <p:pic>
        <p:nvPicPr>
          <p:cNvPr id="4" name="siming_lee_deltaR_RbgU_n.png" descr="/Users/huaningdai/Desktop/Fitow/3dvar/output/rain_force/siming_lee_deltaR_RbgU_n.pn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5938950" y="3374896"/>
            <a:ext cx="3181005" cy="2385754"/>
          </a:xfrm>
          <a:prstGeom prst="rect">
            <a:avLst/>
          </a:prstGeom>
        </p:spPr>
      </p:pic>
      <p:pic>
        <p:nvPicPr>
          <p:cNvPr id="5" name="siming_moun_deltaR_RbgU_n.png" descr="/Users/huaningdai/Desktop/Fitow/3dvar/output/rain_force/siming_moun_deltaR_RbgU_n.png"/>
          <p:cNvPicPr>
            <a:picLocks noChangeAspect="1"/>
          </p:cNvPicPr>
          <p:nvPr/>
        </p:nvPicPr>
        <p:blipFill rotWithShape="1">
          <a:blip r:embed="rId5" r:link="rId6">
            <a:extLst>
              <a:ext uri="{28A0092B-C50C-407E-A947-70E740481C1C}">
                <a14:useLocalDpi xmlns:a14="http://schemas.microsoft.com/office/drawing/2010/main" val="0"/>
              </a:ext>
            </a:extLst>
          </a:blip>
          <a:srcRect r="5618"/>
          <a:stretch/>
        </p:blipFill>
        <p:spPr>
          <a:xfrm>
            <a:off x="2935921" y="3374895"/>
            <a:ext cx="3002316" cy="2385755"/>
          </a:xfrm>
          <a:prstGeom prst="rect">
            <a:avLst/>
          </a:prstGeom>
        </p:spPr>
      </p:pic>
      <p:pic>
        <p:nvPicPr>
          <p:cNvPr id="6" name="xiangshan_deltaR_RbgU_n.png" descr="/Users/huaningdai/Desktop/Fitow/3dvar/output/rain_force/xiangshan_deltaR_RbgU_n.png"/>
          <p:cNvPicPr>
            <a:picLocks noChangeAspect="1"/>
          </p:cNvPicPr>
          <p:nvPr/>
        </p:nvPicPr>
        <p:blipFill rotWithShape="1">
          <a:blip r:embed="rId7" r:link="rId8">
            <a:extLst>
              <a:ext uri="{28A0092B-C50C-407E-A947-70E740481C1C}">
                <a14:useLocalDpi xmlns:a14="http://schemas.microsoft.com/office/drawing/2010/main" val="0"/>
              </a:ext>
            </a:extLst>
          </a:blip>
          <a:srcRect r="6571"/>
          <a:stretch/>
        </p:blipFill>
        <p:spPr>
          <a:xfrm>
            <a:off x="18605" y="3374896"/>
            <a:ext cx="2971982" cy="2385754"/>
          </a:xfrm>
          <a:prstGeom prst="rect">
            <a:avLst/>
          </a:prstGeom>
        </p:spPr>
      </p:pic>
      <p:sp>
        <p:nvSpPr>
          <p:cNvPr id="3" name="文本框 2"/>
          <p:cNvSpPr txBox="1"/>
          <p:nvPr/>
        </p:nvSpPr>
        <p:spPr>
          <a:xfrm>
            <a:off x="657925" y="3548584"/>
            <a:ext cx="450376" cy="300082"/>
          </a:xfrm>
          <a:prstGeom prst="rect">
            <a:avLst/>
          </a:prstGeom>
          <a:noFill/>
        </p:spPr>
        <p:txBody>
          <a:bodyPr wrap="square" rtlCol="0">
            <a:spAutoFit/>
          </a:bodyPr>
          <a:lstStyle/>
          <a:p>
            <a:r>
              <a:rPr kumimoji="1" lang="en-US" altLang="zh-CN" dirty="0" smtClean="0"/>
              <a:t>XS</a:t>
            </a:r>
          </a:p>
        </p:txBody>
      </p:sp>
      <p:sp>
        <p:nvSpPr>
          <p:cNvPr id="8" name="文本框 7"/>
          <p:cNvSpPr txBox="1"/>
          <p:nvPr/>
        </p:nvSpPr>
        <p:spPr>
          <a:xfrm>
            <a:off x="3494976" y="3548584"/>
            <a:ext cx="765160" cy="300082"/>
          </a:xfrm>
          <a:prstGeom prst="rect">
            <a:avLst/>
          </a:prstGeom>
          <a:noFill/>
        </p:spPr>
        <p:txBody>
          <a:bodyPr wrap="square" rtlCol="0">
            <a:spAutoFit/>
          </a:bodyPr>
          <a:lstStyle/>
          <a:p>
            <a:r>
              <a:rPr kumimoji="1" lang="en-US" altLang="zh-CN" dirty="0" smtClean="0"/>
              <a:t>SMS</a:t>
            </a:r>
            <a:r>
              <a:rPr kumimoji="1" lang="en-US" altLang="zh-CN" dirty="0"/>
              <a:t>1</a:t>
            </a:r>
            <a:endParaRPr kumimoji="1" lang="en-US" altLang="zh-CN" dirty="0" smtClean="0"/>
          </a:p>
        </p:txBody>
      </p:sp>
      <p:sp>
        <p:nvSpPr>
          <p:cNvPr id="9" name="文本框 8"/>
          <p:cNvSpPr txBox="1"/>
          <p:nvPr/>
        </p:nvSpPr>
        <p:spPr>
          <a:xfrm>
            <a:off x="6290633" y="3548584"/>
            <a:ext cx="765160" cy="300082"/>
          </a:xfrm>
          <a:prstGeom prst="rect">
            <a:avLst/>
          </a:prstGeom>
          <a:noFill/>
        </p:spPr>
        <p:txBody>
          <a:bodyPr wrap="square" rtlCol="0">
            <a:spAutoFit/>
          </a:bodyPr>
          <a:lstStyle/>
          <a:p>
            <a:r>
              <a:rPr kumimoji="1" lang="en-US" altLang="zh-CN" dirty="0" smtClean="0"/>
              <a:t>SMS2</a:t>
            </a:r>
          </a:p>
        </p:txBody>
      </p:sp>
      <p:sp>
        <p:nvSpPr>
          <p:cNvPr id="10" name="文本框 9"/>
          <p:cNvSpPr txBox="1"/>
          <p:nvPr/>
        </p:nvSpPr>
        <p:spPr>
          <a:xfrm>
            <a:off x="330377" y="1596788"/>
            <a:ext cx="5632708" cy="1569660"/>
          </a:xfrm>
          <a:prstGeom prst="rect">
            <a:avLst/>
          </a:prstGeom>
          <a:noFill/>
        </p:spPr>
        <p:txBody>
          <a:bodyPr wrap="square" rtlCol="0">
            <a:spAutoFit/>
          </a:bodyPr>
          <a:lstStyle/>
          <a:p>
            <a:r>
              <a:rPr kumimoji="1" lang="en-US" altLang="zh-CN" sz="2400" dirty="0" smtClean="0"/>
              <a:t>Yu</a:t>
            </a:r>
            <a:r>
              <a:rPr kumimoji="1" lang="zh-CN" altLang="en-US" sz="2400" dirty="0" smtClean="0"/>
              <a:t> </a:t>
            </a:r>
            <a:r>
              <a:rPr kumimoji="1" lang="en-US" altLang="zh-CN" sz="2400" dirty="0" smtClean="0"/>
              <a:t>and</a:t>
            </a:r>
            <a:r>
              <a:rPr kumimoji="1" lang="zh-CN" altLang="en-US" sz="2400" dirty="0" smtClean="0"/>
              <a:t> </a:t>
            </a:r>
            <a:r>
              <a:rPr kumimoji="1" lang="en-US" altLang="zh-CN" sz="2400" dirty="0" smtClean="0"/>
              <a:t>Cheng</a:t>
            </a:r>
            <a:r>
              <a:rPr kumimoji="1" lang="zh-CN" altLang="en-US" sz="2400" dirty="0" smtClean="0"/>
              <a:t> （</a:t>
            </a:r>
            <a:r>
              <a:rPr kumimoji="1" lang="en-US" altLang="zh-CN" sz="2400" dirty="0" smtClean="0"/>
              <a:t>2013</a:t>
            </a:r>
            <a:r>
              <a:rPr kumimoji="1" lang="zh-CN" altLang="en-US" sz="2400" dirty="0" smtClean="0"/>
              <a:t>）：</a:t>
            </a:r>
            <a:r>
              <a:rPr kumimoji="1" lang="en-US" altLang="zh-CN" sz="2400" dirty="0" err="1"/>
              <a:t>R</a:t>
            </a:r>
            <a:r>
              <a:rPr kumimoji="1" lang="en-US" altLang="zh-CN" sz="2400" baseline="-25000" dirty="0" err="1"/>
              <a:t>bg</a:t>
            </a:r>
            <a:r>
              <a:rPr kumimoji="1" lang="en-US" altLang="zh-CN" sz="2400" dirty="0"/>
              <a:t>*U</a:t>
            </a:r>
            <a:r>
              <a:rPr kumimoji="1" lang="zh-CN" altLang="en-US" sz="2400" dirty="0"/>
              <a:t> </a:t>
            </a:r>
            <a:r>
              <a:rPr kumimoji="1" lang="en-US" altLang="zh-CN" sz="2400" dirty="0"/>
              <a:t>∞</a:t>
            </a:r>
            <a:r>
              <a:rPr kumimoji="1" lang="zh-CN" altLang="en-US" sz="2400" dirty="0"/>
              <a:t> </a:t>
            </a:r>
            <a:r>
              <a:rPr kumimoji="1" lang="en-US" altLang="zh-CN" sz="2400" dirty="0"/>
              <a:t>∆R</a:t>
            </a:r>
          </a:p>
          <a:p>
            <a:r>
              <a:rPr kumimoji="1" lang="en-US" altLang="zh-CN" sz="2400" dirty="0" err="1" smtClean="0"/>
              <a:t>R</a:t>
            </a:r>
            <a:r>
              <a:rPr kumimoji="1" lang="en-US" altLang="zh-CN" sz="2400" baseline="-25000" dirty="0" err="1" smtClean="0"/>
              <a:t>bg</a:t>
            </a:r>
            <a:r>
              <a:rPr kumimoji="1" lang="zh-CN" altLang="en-US" sz="2400" baseline="-25000" dirty="0" smtClean="0"/>
              <a:t> </a:t>
            </a:r>
            <a:r>
              <a:rPr kumimoji="1" lang="zh-CN" altLang="en-US" sz="2400" dirty="0" smtClean="0"/>
              <a:t>：</a:t>
            </a:r>
            <a:r>
              <a:rPr kumimoji="1" lang="en-US" altLang="zh-CN" sz="2400" dirty="0" smtClean="0"/>
              <a:t>rainfall</a:t>
            </a:r>
            <a:r>
              <a:rPr kumimoji="1" lang="zh-CN" altLang="en-US" sz="2400" dirty="0" smtClean="0"/>
              <a:t> </a:t>
            </a:r>
            <a:r>
              <a:rPr kumimoji="1" lang="en-US" altLang="zh-CN" sz="2400" dirty="0" smtClean="0"/>
              <a:t>in</a:t>
            </a:r>
            <a:r>
              <a:rPr kumimoji="1" lang="zh-CN" altLang="en-US" sz="2400" dirty="0" smtClean="0"/>
              <a:t> </a:t>
            </a:r>
            <a:r>
              <a:rPr kumimoji="1" lang="en-US" altLang="zh-CN" sz="2400" dirty="0" smtClean="0"/>
              <a:t>upstream</a:t>
            </a:r>
            <a:r>
              <a:rPr kumimoji="1" lang="zh-CN" altLang="en-US" sz="2400" dirty="0" smtClean="0"/>
              <a:t> </a:t>
            </a:r>
            <a:r>
              <a:rPr kumimoji="1" lang="en-US" altLang="zh-CN" sz="2400" dirty="0" smtClean="0"/>
              <a:t>area</a:t>
            </a:r>
            <a:r>
              <a:rPr kumimoji="1" lang="zh-CN" altLang="en-US" sz="2400" dirty="0" smtClean="0"/>
              <a:t> </a:t>
            </a:r>
            <a:endParaRPr kumimoji="1" lang="en-US" altLang="zh-CN" sz="2400" dirty="0" smtClean="0"/>
          </a:p>
          <a:p>
            <a:r>
              <a:rPr kumimoji="1" lang="en-US" altLang="zh-CN" sz="2400" dirty="0" smtClean="0"/>
              <a:t>U</a:t>
            </a:r>
            <a:r>
              <a:rPr kumimoji="1" lang="zh-CN" altLang="en-US" sz="2400" dirty="0"/>
              <a:t> </a:t>
            </a:r>
            <a:r>
              <a:rPr kumimoji="1" lang="zh-CN" altLang="en-US" sz="2400" dirty="0" smtClean="0"/>
              <a:t>：</a:t>
            </a:r>
            <a:r>
              <a:rPr kumimoji="1" lang="en-US" altLang="zh-CN" sz="2400" dirty="0" smtClean="0"/>
              <a:t>upcoming</a:t>
            </a:r>
            <a:r>
              <a:rPr kumimoji="1" lang="zh-CN" altLang="en-US" sz="2400" dirty="0" smtClean="0"/>
              <a:t> </a:t>
            </a:r>
            <a:r>
              <a:rPr kumimoji="1" lang="en-US" altLang="zh-CN" sz="2400" dirty="0" smtClean="0"/>
              <a:t>wind</a:t>
            </a:r>
            <a:r>
              <a:rPr kumimoji="1" lang="zh-CN" altLang="en-US" sz="2400" dirty="0" smtClean="0"/>
              <a:t> </a:t>
            </a:r>
            <a:r>
              <a:rPr kumimoji="1" lang="en-US" altLang="zh-CN" sz="2400" dirty="0" smtClean="0"/>
              <a:t>speed</a:t>
            </a:r>
          </a:p>
          <a:p>
            <a:r>
              <a:rPr kumimoji="1" lang="en-US" altLang="zh-CN" sz="2400" dirty="0"/>
              <a:t>∆</a:t>
            </a:r>
            <a:r>
              <a:rPr kumimoji="1" lang="en-US" altLang="zh-CN" sz="2400" dirty="0" smtClean="0"/>
              <a:t>R</a:t>
            </a:r>
            <a:r>
              <a:rPr kumimoji="1" lang="zh-CN" altLang="en-US" sz="2400" dirty="0"/>
              <a:t> </a:t>
            </a:r>
            <a:r>
              <a:rPr kumimoji="1" lang="zh-CN" altLang="en-US" sz="2400" dirty="0" smtClean="0"/>
              <a:t>：</a:t>
            </a:r>
            <a:r>
              <a:rPr kumimoji="1" lang="en-US" altLang="zh-CN" sz="2400" dirty="0" smtClean="0"/>
              <a:t>amount</a:t>
            </a:r>
            <a:r>
              <a:rPr kumimoji="1" lang="zh-CN" altLang="en-US" sz="2400" dirty="0" smtClean="0"/>
              <a:t> </a:t>
            </a:r>
            <a:r>
              <a:rPr kumimoji="1" lang="en-US" altLang="zh-CN" sz="2400" dirty="0" smtClean="0"/>
              <a:t>of</a:t>
            </a:r>
            <a:r>
              <a:rPr kumimoji="1" lang="zh-CN" altLang="en-US" sz="2400" dirty="0" smtClean="0"/>
              <a:t> </a:t>
            </a:r>
            <a:r>
              <a:rPr kumimoji="1" lang="en-US" altLang="zh-CN" sz="2400" dirty="0" smtClean="0"/>
              <a:t>rainfall</a:t>
            </a:r>
            <a:r>
              <a:rPr kumimoji="1" lang="zh-CN" altLang="en-US" sz="2400" dirty="0" smtClean="0"/>
              <a:t> </a:t>
            </a:r>
            <a:r>
              <a:rPr kumimoji="1" lang="en-US" altLang="zh-CN" sz="2400" dirty="0" smtClean="0"/>
              <a:t>enhancement</a:t>
            </a:r>
            <a:endParaRPr kumimoji="1" lang="zh-CN" altLang="en-US" sz="2400" dirty="0"/>
          </a:p>
        </p:txBody>
      </p:sp>
      <p:grpSp>
        <p:nvGrpSpPr>
          <p:cNvPr id="12" name="组 11"/>
          <p:cNvGrpSpPr/>
          <p:nvPr/>
        </p:nvGrpSpPr>
        <p:grpSpPr>
          <a:xfrm>
            <a:off x="6042005" y="1741341"/>
            <a:ext cx="2650585" cy="1269247"/>
            <a:chOff x="6042005" y="1741341"/>
            <a:chExt cx="2650585" cy="1269247"/>
          </a:xfrm>
        </p:grpSpPr>
        <p:pic>
          <p:nvPicPr>
            <p:cNvPr id="11" name="图片 10"/>
            <p:cNvPicPr>
              <a:picLocks noChangeAspect="1"/>
            </p:cNvPicPr>
            <p:nvPr/>
          </p:nvPicPr>
          <p:blipFill rotWithShape="1">
            <a:blip r:embed="rId9">
              <a:extLst>
                <a:ext uri="{28A0092B-C50C-407E-A947-70E740481C1C}">
                  <a14:useLocalDpi xmlns:a14="http://schemas.microsoft.com/office/drawing/2010/main" val="0"/>
                </a:ext>
              </a:extLst>
            </a:blip>
            <a:srcRect l="53190" t="32837" r="15622" b="54920"/>
            <a:stretch/>
          </p:blipFill>
          <p:spPr>
            <a:xfrm>
              <a:off x="6042005" y="1741341"/>
              <a:ext cx="2606722" cy="1269247"/>
            </a:xfrm>
            <a:prstGeom prst="rect">
              <a:avLst/>
            </a:prstGeom>
          </p:spPr>
        </p:pic>
        <p:sp>
          <p:nvSpPr>
            <p:cNvPr id="7" name="文本框 6"/>
            <p:cNvSpPr txBox="1"/>
            <p:nvPr/>
          </p:nvSpPr>
          <p:spPr>
            <a:xfrm>
              <a:off x="7490855" y="2679724"/>
              <a:ext cx="1201735" cy="304148"/>
            </a:xfrm>
            <a:prstGeom prst="rect">
              <a:avLst/>
            </a:prstGeom>
            <a:noFill/>
          </p:spPr>
          <p:txBody>
            <a:bodyPr wrap="square" rtlCol="0">
              <a:spAutoFit/>
            </a:bodyPr>
            <a:lstStyle/>
            <a:p>
              <a:r>
                <a:rPr kumimoji="1" lang="en-US" altLang="zh-CN" dirty="0" smtClean="0"/>
                <a:t>(</a:t>
              </a:r>
              <a:r>
                <a:rPr kumimoji="1" lang="en-US" altLang="zh-CN" dirty="0" err="1" smtClean="0"/>
                <a:t>Houze</a:t>
              </a:r>
              <a:r>
                <a:rPr kumimoji="1" lang="en-US" altLang="zh-CN" dirty="0" smtClean="0"/>
                <a:t> 2012)</a:t>
              </a:r>
              <a:endParaRPr kumimoji="1" lang="zh-CN" altLang="en-US" dirty="0"/>
            </a:p>
          </p:txBody>
        </p:sp>
      </p:grpSp>
    </p:spTree>
    <p:extLst>
      <p:ext uri="{BB962C8B-B14F-4D97-AF65-F5344CB8AC3E}">
        <p14:creationId xmlns:p14="http://schemas.microsoft.com/office/powerpoint/2010/main" val="13974221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75771" y="1382716"/>
            <a:ext cx="8476343" cy="4392612"/>
          </a:xfrm>
        </p:spPr>
        <p:txBody>
          <a:bodyPr/>
          <a:lstStyle/>
          <a:p>
            <a:r>
              <a:rPr kumimoji="1" lang="en-US" altLang="zh-CN" sz="2400" dirty="0" err="1" smtClean="0"/>
              <a:t>Fitow’s</a:t>
            </a:r>
            <a:r>
              <a:rPr kumimoji="1" lang="en-US" altLang="zh-CN" sz="2400" dirty="0" smtClean="0"/>
              <a:t> rainband passed over  eastern China topography, result in a heavy rainfall center around XS area (a small &amp; low terrain )</a:t>
            </a:r>
          </a:p>
          <a:p>
            <a:r>
              <a:rPr kumimoji="1" lang="en-US" altLang="zh-CN" sz="2400" dirty="0" smtClean="0"/>
              <a:t>Low level radar reflectivity and it’s tendency quite differ from upstream area</a:t>
            </a:r>
          </a:p>
          <a:p>
            <a:r>
              <a:rPr kumimoji="1" lang="en-US" altLang="zh-CN" sz="2400" dirty="0" smtClean="0"/>
              <a:t>Tinny but frequent vertical motion around XS area not enough for low-level moist air parcel reach L.F.C. but enough for condensation</a:t>
            </a:r>
            <a:endParaRPr kumimoji="1" lang="en-US" altLang="zh-CN" sz="2400" dirty="0"/>
          </a:p>
          <a:p>
            <a:r>
              <a:rPr kumimoji="1" lang="en-US" altLang="zh-CN" sz="2400" dirty="0"/>
              <a:t>U</a:t>
            </a:r>
            <a:r>
              <a:rPr kumimoji="1" lang="en-US" altLang="zh-CN" sz="2400" dirty="0" smtClean="0"/>
              <a:t>sing diagnose model, seeder feeder mechanism proved to be responsible for this rainfall enhancement around XS area.</a:t>
            </a:r>
          </a:p>
          <a:p>
            <a:endParaRPr kumimoji="1" lang="en-US" altLang="zh-CN" sz="2400" dirty="0"/>
          </a:p>
          <a:p>
            <a:r>
              <a:rPr kumimoji="1" lang="en-US" altLang="zh-CN" sz="2400" dirty="0" smtClean="0"/>
              <a:t>Future work : Model testify </a:t>
            </a:r>
          </a:p>
        </p:txBody>
      </p:sp>
      <p:sp>
        <p:nvSpPr>
          <p:cNvPr id="4" name="标题 3"/>
          <p:cNvSpPr>
            <a:spLocks noGrp="1"/>
          </p:cNvSpPr>
          <p:nvPr>
            <p:ph type="title"/>
          </p:nvPr>
        </p:nvSpPr>
        <p:spPr/>
        <p:txBody>
          <a:bodyPr/>
          <a:lstStyle/>
          <a:p>
            <a:r>
              <a:rPr lang="en-US" altLang="zh-CN" sz="2800" dirty="0" smtClean="0"/>
              <a:t>5. Conclusion and future work</a:t>
            </a:r>
            <a:endParaRPr lang="zh-CN" altLang="en-US" sz="2800" dirty="0"/>
          </a:p>
        </p:txBody>
      </p:sp>
    </p:spTree>
    <p:extLst>
      <p:ext uri="{BB962C8B-B14F-4D97-AF65-F5344CB8AC3E}">
        <p14:creationId xmlns:p14="http://schemas.microsoft.com/office/powerpoint/2010/main" val="2627219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dirty="0" smtClean="0"/>
              <a:t>References</a:t>
            </a:r>
            <a:endParaRPr lang="zh-CN" altLang="en-US" sz="2800" dirty="0"/>
          </a:p>
        </p:txBody>
      </p:sp>
      <p:sp>
        <p:nvSpPr>
          <p:cNvPr id="3" name="内容占位符 2"/>
          <p:cNvSpPr>
            <a:spLocks noGrp="1"/>
          </p:cNvSpPr>
          <p:nvPr>
            <p:ph idx="1"/>
          </p:nvPr>
        </p:nvSpPr>
        <p:spPr>
          <a:xfrm>
            <a:off x="468315" y="1141411"/>
            <a:ext cx="8142287" cy="5341030"/>
          </a:xfrm>
        </p:spPr>
        <p:txBody>
          <a:bodyPr/>
          <a:lstStyle/>
          <a:p>
            <a:r>
              <a:rPr lang="en-US" altLang="zh-CN" sz="1800" dirty="0"/>
              <a:t>Liou Y C, Wang T C C, Tsai Y C, et al. Structure of precipitating systems over Taiwan’s complex terrain during Typhoon </a:t>
            </a:r>
            <a:r>
              <a:rPr lang="en-US" altLang="zh-CN" sz="1800" dirty="0" err="1"/>
              <a:t>Morakot</a:t>
            </a:r>
            <a:r>
              <a:rPr lang="en-US" altLang="zh-CN" sz="1800" dirty="0"/>
              <a:t> (2009) as revealed by weather radar and rain gauge observations[J]. Journal of Hydrology, 2013, 506:14-25</a:t>
            </a:r>
            <a:r>
              <a:rPr lang="en-US" altLang="zh-CN" sz="1800" dirty="0" smtClean="0"/>
              <a:t>.</a:t>
            </a:r>
          </a:p>
          <a:p>
            <a:r>
              <a:rPr lang="en-US" altLang="zh-CN" sz="1800" dirty="0"/>
              <a:t>Yu C K, Cheng L W. Distribution and Mechanisms of Orographic Precipitation Associated with Typhoon </a:t>
            </a:r>
            <a:r>
              <a:rPr lang="en-US" altLang="zh-CN" sz="1800" dirty="0" err="1"/>
              <a:t>Morakot</a:t>
            </a:r>
            <a:r>
              <a:rPr lang="en-US" altLang="zh-CN" sz="1800" dirty="0"/>
              <a:t> (2009)[J]. Journals of the Atmospheric Sciences, 2013, 70(9):2894-2915</a:t>
            </a:r>
            <a:r>
              <a:rPr lang="en-US" altLang="zh-CN" sz="1800" dirty="0" smtClean="0"/>
              <a:t>.</a:t>
            </a:r>
          </a:p>
          <a:p>
            <a:r>
              <a:rPr lang="en-US" altLang="zh-CN" sz="1800" dirty="0"/>
              <a:t>Yu C K, Tsai C L. Structural Changes of an Outer Tropical Cyclone Rainband Encountering the Topography of Northern Taiwan[J]. Quarterly Journal of the Royal Meteorological Society, 2017</a:t>
            </a:r>
            <a:r>
              <a:rPr lang="en-US" altLang="zh-CN" sz="1800" dirty="0" smtClean="0"/>
              <a:t>.</a:t>
            </a:r>
          </a:p>
          <a:p>
            <a:r>
              <a:rPr lang="en-US" altLang="zh-CN" sz="1800" dirty="0"/>
              <a:t>Tang X D, Yang M J, Tan Z M. A modeling study of orographic convection and mountain waves in the </a:t>
            </a:r>
            <a:r>
              <a:rPr lang="en-US" altLang="zh-CN" sz="1800" dirty="0" err="1"/>
              <a:t>landfalling</a:t>
            </a:r>
            <a:r>
              <a:rPr lang="en-US" altLang="zh-CN" sz="1800" dirty="0"/>
              <a:t> typhoon </a:t>
            </a:r>
            <a:r>
              <a:rPr lang="en-US" altLang="zh-CN" sz="1800" dirty="0" err="1"/>
              <a:t>Nari</a:t>
            </a:r>
            <a:r>
              <a:rPr lang="en-US" altLang="zh-CN" sz="1800" dirty="0"/>
              <a:t>, (2001)[J]. Quarterly Journal of the Royal Meteorological Society, 2012, 138(663):419-438</a:t>
            </a:r>
            <a:r>
              <a:rPr lang="en-US" altLang="zh-CN" sz="1800" dirty="0" smtClean="0"/>
              <a:t>.</a:t>
            </a:r>
          </a:p>
          <a:p>
            <a:r>
              <a:rPr lang="en-US" altLang="zh-CN" sz="1800" dirty="0" err="1" smtClean="0"/>
              <a:t>Bao</a:t>
            </a:r>
            <a:r>
              <a:rPr lang="en-US" altLang="zh-CN" sz="1800" dirty="0" smtClean="0"/>
              <a:t> </a:t>
            </a:r>
            <a:r>
              <a:rPr lang="en-US" altLang="zh-CN" sz="1800" dirty="0"/>
              <a:t>X, Davidson N E, Yu H, et al. Diagnostics for an Extreme Rain Event near Shanghai during the Landfall of Typhoon </a:t>
            </a:r>
            <a:r>
              <a:rPr lang="en-US" altLang="zh-CN" sz="1800" dirty="0" err="1"/>
              <a:t>Fitow</a:t>
            </a:r>
            <a:r>
              <a:rPr lang="en-US" altLang="zh-CN" sz="1800" dirty="0"/>
              <a:t> (2013)[J]. Monthly Weather Review, 2015, 143(9):150528113541009</a:t>
            </a:r>
            <a:r>
              <a:rPr lang="en-US" altLang="zh-CN" sz="1800" dirty="0" smtClean="0"/>
              <a:t>.</a:t>
            </a:r>
          </a:p>
          <a:p>
            <a:r>
              <a:rPr lang="en-US" altLang="zh-CN" sz="1800" dirty="0"/>
              <a:t>Jr R A H. Orographic effects on precipitating clouds[J]. Reviews of Geophysics, 2012, 50(1):1001.</a:t>
            </a:r>
            <a:endParaRPr lang="en-US" altLang="zh-CN" sz="1800" dirty="0" smtClean="0"/>
          </a:p>
          <a:p>
            <a:endParaRPr lang="zh-CN" altLang="en-US" sz="1800" dirty="0"/>
          </a:p>
        </p:txBody>
      </p:sp>
    </p:spTree>
    <p:extLst>
      <p:ext uri="{BB962C8B-B14F-4D97-AF65-F5344CB8AC3E}">
        <p14:creationId xmlns:p14="http://schemas.microsoft.com/office/powerpoint/2010/main" val="38158096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a:xfrm>
            <a:off x="2647311" y="3356889"/>
            <a:ext cx="8142287" cy="4392612"/>
          </a:xfrm>
        </p:spPr>
        <p:txBody>
          <a:bodyPr/>
          <a:lstStyle/>
          <a:p>
            <a:pPr marL="0" indent="0">
              <a:buNone/>
            </a:pPr>
            <a:r>
              <a:rPr kumimoji="1" lang="en-US" altLang="zh-CN" sz="6000" dirty="0" smtClean="0"/>
              <a:t>Thank you!</a:t>
            </a:r>
            <a:endParaRPr kumimoji="1" lang="zh-CN" altLang="en-US" sz="6000" dirty="0"/>
          </a:p>
        </p:txBody>
      </p:sp>
    </p:spTree>
    <p:extLst>
      <p:ext uri="{BB962C8B-B14F-4D97-AF65-F5344CB8AC3E}">
        <p14:creationId xmlns:p14="http://schemas.microsoft.com/office/powerpoint/2010/main" val="1327478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2800" dirty="0" smtClean="0"/>
              <a:t>Outlines</a:t>
            </a:r>
            <a:endParaRPr kumimoji="1" lang="zh-CN" altLang="en-US" sz="2800" dirty="0"/>
          </a:p>
        </p:txBody>
      </p:sp>
      <p:sp>
        <p:nvSpPr>
          <p:cNvPr id="3" name="内容占位符 2"/>
          <p:cNvSpPr>
            <a:spLocks noGrp="1"/>
          </p:cNvSpPr>
          <p:nvPr>
            <p:ph idx="1"/>
          </p:nvPr>
        </p:nvSpPr>
        <p:spPr/>
        <p:txBody>
          <a:bodyPr/>
          <a:lstStyle/>
          <a:p>
            <a:r>
              <a:rPr kumimoji="1" lang="en-US" altLang="zh-CN" sz="2800" dirty="0" smtClean="0"/>
              <a:t>Introduction</a:t>
            </a:r>
          </a:p>
          <a:p>
            <a:r>
              <a:rPr kumimoji="1" lang="en-US" altLang="zh-CN" sz="2800" dirty="0"/>
              <a:t>Case</a:t>
            </a:r>
            <a:r>
              <a:rPr kumimoji="1" lang="zh-CN" altLang="en-US" sz="2800" dirty="0"/>
              <a:t> </a:t>
            </a:r>
            <a:r>
              <a:rPr kumimoji="1" lang="en-US" altLang="zh-CN" sz="2800" dirty="0" smtClean="0"/>
              <a:t>Overview</a:t>
            </a:r>
          </a:p>
          <a:p>
            <a:r>
              <a:rPr kumimoji="1" lang="en-US" altLang="zh-CN" sz="2800" dirty="0" smtClean="0"/>
              <a:t>Data and Method</a:t>
            </a:r>
          </a:p>
          <a:p>
            <a:r>
              <a:rPr kumimoji="1" lang="en-US" altLang="zh-CN" sz="2800" dirty="0" smtClean="0"/>
              <a:t>Result</a:t>
            </a:r>
          </a:p>
          <a:p>
            <a:r>
              <a:rPr kumimoji="1" lang="en-US" altLang="zh-CN" sz="2800" dirty="0" smtClean="0"/>
              <a:t>Conclusion</a:t>
            </a:r>
          </a:p>
          <a:p>
            <a:endParaRPr kumimoji="1" lang="zh-CN" altLang="en-US" sz="2800" dirty="0"/>
          </a:p>
        </p:txBody>
      </p:sp>
    </p:spTree>
    <p:extLst>
      <p:ext uri="{BB962C8B-B14F-4D97-AF65-F5344CB8AC3E}">
        <p14:creationId xmlns:p14="http://schemas.microsoft.com/office/powerpoint/2010/main" val="4413886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2" y="404814"/>
            <a:ext cx="7174630" cy="576263"/>
          </a:xfrm>
        </p:spPr>
        <p:txBody>
          <a:bodyPr/>
          <a:lstStyle/>
          <a:p>
            <a:r>
              <a:rPr kumimoji="1" lang="en-US" altLang="zh-CN" sz="2800" dirty="0" smtClean="0"/>
              <a:t>1. Introduction</a:t>
            </a:r>
            <a:r>
              <a:rPr kumimoji="1" lang="zh-CN" altLang="en-US" sz="2800" dirty="0" smtClean="0"/>
              <a:t> </a:t>
            </a:r>
            <a:r>
              <a:rPr kumimoji="1" lang="en-US" altLang="zh-CN" sz="2800" dirty="0" smtClean="0"/>
              <a:t>: </a:t>
            </a:r>
            <a:br>
              <a:rPr kumimoji="1" lang="en-US" altLang="zh-CN" sz="2800" dirty="0" smtClean="0"/>
            </a:br>
            <a:r>
              <a:rPr kumimoji="1" lang="en-US" altLang="zh-CN" sz="2800" dirty="0" smtClean="0"/>
              <a:t>TC track and topography in eastern </a:t>
            </a:r>
            <a:r>
              <a:rPr kumimoji="1" lang="en-US" altLang="zh-CN" sz="2800" dirty="0"/>
              <a:t>China</a:t>
            </a:r>
            <a:endParaRPr kumimoji="1" lang="zh-CN" altLang="en-US" sz="2800" dirty="0"/>
          </a:p>
        </p:txBody>
      </p:sp>
      <p:pic>
        <p:nvPicPr>
          <p:cNvPr id="6" name="图片 5"/>
          <p:cNvPicPr>
            <a:picLocks noChangeAspect="1"/>
          </p:cNvPicPr>
          <p:nvPr/>
        </p:nvPicPr>
        <p:blipFill>
          <a:blip r:embed="rId3"/>
          <a:stretch>
            <a:fillRect/>
          </a:stretch>
        </p:blipFill>
        <p:spPr>
          <a:xfrm>
            <a:off x="823144" y="1268760"/>
            <a:ext cx="7164288" cy="3582144"/>
          </a:xfrm>
          <a:prstGeom prst="rect">
            <a:avLst/>
          </a:prstGeom>
        </p:spPr>
      </p:pic>
      <p:sp>
        <p:nvSpPr>
          <p:cNvPr id="7" name="矩形 6"/>
          <p:cNvSpPr/>
          <p:nvPr/>
        </p:nvSpPr>
        <p:spPr>
          <a:xfrm>
            <a:off x="2407320" y="2411760"/>
            <a:ext cx="487982" cy="43204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9" name="直线连接符 8"/>
          <p:cNvCxnSpPr/>
          <p:nvPr/>
        </p:nvCxnSpPr>
        <p:spPr>
          <a:xfrm flipH="1">
            <a:off x="2895302" y="2627784"/>
            <a:ext cx="1672258" cy="0"/>
          </a:xfrm>
          <a:prstGeom prst="line">
            <a:avLst/>
          </a:prstGeom>
          <a:ln w="19050">
            <a:solidFill>
              <a:srgbClr val="C00000"/>
            </a:solidFill>
            <a:head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86521" y="5108552"/>
            <a:ext cx="8468794" cy="1200329"/>
          </a:xfrm>
          <a:prstGeom prst="rect">
            <a:avLst/>
          </a:prstGeom>
          <a:noFill/>
        </p:spPr>
        <p:txBody>
          <a:bodyPr wrap="square" rtlCol="0">
            <a:spAutoFit/>
          </a:bodyPr>
          <a:lstStyle/>
          <a:p>
            <a:r>
              <a:rPr kumimoji="1" lang="en-US" altLang="zh-CN" sz="2400" dirty="0" smtClean="0"/>
              <a:t>When TCs make </a:t>
            </a:r>
            <a:r>
              <a:rPr kumimoji="1" lang="en-US" altLang="zh-CN" sz="2400" dirty="0"/>
              <a:t>landfall </a:t>
            </a:r>
            <a:r>
              <a:rPr kumimoji="1" lang="en-US" altLang="zh-CN" sz="2400" dirty="0" smtClean="0"/>
              <a:t>in </a:t>
            </a:r>
            <a:r>
              <a:rPr kumimoji="1" lang="en-US" altLang="zh-CN" sz="2400" dirty="0"/>
              <a:t>eastern China </a:t>
            </a:r>
            <a:r>
              <a:rPr kumimoji="1" lang="en-US" altLang="zh-CN" sz="2400" dirty="0" smtClean="0"/>
              <a:t>coastal area</a:t>
            </a:r>
            <a:r>
              <a:rPr kumimoji="1" lang="en-US" altLang="zh-CN" sz="2400" dirty="0"/>
              <a:t>, </a:t>
            </a:r>
            <a:r>
              <a:rPr kumimoji="1" lang="en-US" altLang="zh-CN" sz="2400" dirty="0" smtClean="0"/>
              <a:t>they often result in heavy rainfall due to their interaction with local Terrain.</a:t>
            </a:r>
          </a:p>
          <a:p>
            <a:endParaRPr kumimoji="1" lang="zh-CN" altLang="en-US" sz="2400" dirty="0"/>
          </a:p>
        </p:txBody>
      </p:sp>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62103" t="41467" r="5896" b="19259"/>
          <a:stretch/>
        </p:blipFill>
        <p:spPr>
          <a:xfrm>
            <a:off x="4567560" y="1254820"/>
            <a:ext cx="3713455" cy="3596084"/>
          </a:xfrm>
          <a:prstGeom prst="rect">
            <a:avLst/>
          </a:prstGeom>
        </p:spPr>
      </p:pic>
    </p:spTree>
    <p:extLst>
      <p:ext uri="{BB962C8B-B14F-4D97-AF65-F5344CB8AC3E}">
        <p14:creationId xmlns:p14="http://schemas.microsoft.com/office/powerpoint/2010/main" val="11987907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2" y="404814"/>
            <a:ext cx="8153400" cy="576263"/>
          </a:xfrm>
        </p:spPr>
        <p:txBody>
          <a:bodyPr/>
          <a:lstStyle/>
          <a:p>
            <a:r>
              <a:rPr kumimoji="1" lang="en-US" altLang="zh-CN" sz="2800" dirty="0" smtClean="0"/>
              <a:t>1.</a:t>
            </a:r>
            <a:r>
              <a:rPr kumimoji="1" lang="zh-CN" altLang="en-US" sz="2800" dirty="0" smtClean="0"/>
              <a:t> </a:t>
            </a:r>
            <a:r>
              <a:rPr kumimoji="1" lang="en-US" altLang="zh-CN" sz="2800" dirty="0" smtClean="0"/>
              <a:t>Introduction</a:t>
            </a:r>
            <a:r>
              <a:rPr kumimoji="1" lang="en-US" altLang="zh-CN" sz="2800" dirty="0"/>
              <a:t> </a:t>
            </a:r>
            <a:r>
              <a:rPr kumimoji="1" lang="en-US" altLang="zh-CN" sz="2800" dirty="0" smtClean="0"/>
              <a:t>:</a:t>
            </a:r>
            <a:br>
              <a:rPr kumimoji="1" lang="en-US" altLang="zh-CN" sz="2800" dirty="0" smtClean="0"/>
            </a:br>
            <a:r>
              <a:rPr kumimoji="1" lang="en-US" altLang="zh-CN" sz="2800" dirty="0" smtClean="0"/>
              <a:t>Former</a:t>
            </a:r>
            <a:r>
              <a:rPr kumimoji="1" lang="zh-CN" altLang="en-US" sz="2800" dirty="0" smtClean="0"/>
              <a:t> </a:t>
            </a:r>
            <a:r>
              <a:rPr kumimoji="1" lang="en-US" altLang="zh-CN" sz="2800" dirty="0" smtClean="0"/>
              <a:t>study</a:t>
            </a:r>
            <a:r>
              <a:rPr kumimoji="1" lang="zh-CN" altLang="en-US" sz="2800" dirty="0" smtClean="0"/>
              <a:t> </a:t>
            </a:r>
            <a:r>
              <a:rPr kumimoji="1" lang="en-US" altLang="zh-CN" sz="2800" dirty="0" smtClean="0"/>
              <a:t>about</a:t>
            </a:r>
            <a:r>
              <a:rPr kumimoji="1" lang="zh-CN" altLang="en-US" sz="2800" dirty="0" smtClean="0"/>
              <a:t> </a:t>
            </a:r>
            <a:r>
              <a:rPr kumimoji="1" lang="en-US" altLang="zh-CN" sz="2800" dirty="0" smtClean="0"/>
              <a:t>Taiwan</a:t>
            </a:r>
            <a:r>
              <a:rPr kumimoji="1" lang="zh-CN" altLang="en-US" sz="2800" dirty="0" smtClean="0"/>
              <a:t> </a:t>
            </a:r>
            <a:r>
              <a:rPr kumimoji="1" lang="en-US" altLang="zh-CN" sz="2800" dirty="0" smtClean="0"/>
              <a:t>topography</a:t>
            </a:r>
            <a:endParaRPr kumimoji="1" lang="zh-CN" altLang="en-US" sz="2800" dirty="0"/>
          </a:p>
        </p:txBody>
      </p:sp>
      <p:sp>
        <p:nvSpPr>
          <p:cNvPr id="4" name="内容占位符 3"/>
          <p:cNvSpPr>
            <a:spLocks noGrp="1"/>
          </p:cNvSpPr>
          <p:nvPr>
            <p:ph idx="1"/>
          </p:nvPr>
        </p:nvSpPr>
        <p:spPr>
          <a:xfrm>
            <a:off x="413724" y="1361482"/>
            <a:ext cx="5304690" cy="4392612"/>
          </a:xfrm>
        </p:spPr>
        <p:txBody>
          <a:bodyPr/>
          <a:lstStyle/>
          <a:p>
            <a:r>
              <a:rPr kumimoji="1" lang="en-US" altLang="zh-CN" sz="2000" b="1" dirty="0" smtClean="0"/>
              <a:t>1</a:t>
            </a:r>
            <a:r>
              <a:rPr kumimoji="1" lang="en-US" altLang="zh-CN" sz="2000" b="1" dirty="0"/>
              <a:t>. Lifting of convective cells by topography trigger precipitation (</a:t>
            </a:r>
            <a:r>
              <a:rPr kumimoji="1" lang="en-US" altLang="zh-CN" sz="2000" b="1" dirty="0" err="1"/>
              <a:t>Liou</a:t>
            </a:r>
            <a:r>
              <a:rPr kumimoji="1" lang="zh-CN" altLang="en-US" sz="2000" b="1" dirty="0"/>
              <a:t> </a:t>
            </a:r>
            <a:r>
              <a:rPr kumimoji="1" lang="en-US" altLang="zh-CN" sz="2000" b="1" dirty="0"/>
              <a:t>et</a:t>
            </a:r>
            <a:r>
              <a:rPr kumimoji="1" lang="zh-CN" altLang="en-US" sz="2000" b="1" dirty="0"/>
              <a:t> </a:t>
            </a:r>
            <a:r>
              <a:rPr kumimoji="1" lang="en-US" altLang="zh-CN" sz="2000" b="1" dirty="0"/>
              <a:t>al. ,2013)</a:t>
            </a:r>
          </a:p>
          <a:p>
            <a:endParaRPr kumimoji="1" lang="en-US" altLang="zh-CN" sz="2000" b="1" dirty="0"/>
          </a:p>
          <a:p>
            <a:r>
              <a:rPr kumimoji="1" lang="en-US" altLang="zh-CN" sz="2000" b="1" dirty="0"/>
              <a:t>2. The seeder-feeder mechanism is responsible for rainfall enhancement for lower topography in southern Taiwan(Yu and Cheng , 2013)</a:t>
            </a:r>
          </a:p>
          <a:p>
            <a:endParaRPr kumimoji="1" lang="en-US" altLang="zh-CN" sz="2000" b="1" dirty="0"/>
          </a:p>
          <a:p>
            <a:r>
              <a:rPr kumimoji="1" lang="en-US" altLang="zh-CN" sz="2000" b="1" dirty="0"/>
              <a:t>3. Blocking</a:t>
            </a:r>
            <a:r>
              <a:rPr kumimoji="1" lang="zh-CN" altLang="en-US" sz="2000" b="1" dirty="0"/>
              <a:t> </a:t>
            </a:r>
            <a:r>
              <a:rPr kumimoji="1" lang="en-US" altLang="zh-CN" sz="2000" b="1" dirty="0"/>
              <a:t>effect; </a:t>
            </a:r>
            <a:r>
              <a:rPr kumimoji="1" lang="en-US" altLang="zh-CN" sz="2000" b="1" dirty="0" err="1"/>
              <a:t>rainband</a:t>
            </a:r>
            <a:r>
              <a:rPr kumimoji="1" lang="en-US" altLang="zh-CN" sz="2000" b="1" dirty="0"/>
              <a:t> structure change during pass over topography (Yu and Tsai, 2017)</a:t>
            </a:r>
          </a:p>
          <a:p>
            <a:endParaRPr kumimoji="1" lang="en-US" altLang="zh-CN" sz="2000" b="1" dirty="0"/>
          </a:p>
          <a:p>
            <a:r>
              <a:rPr kumimoji="1" lang="en-US" altLang="zh-CN" sz="2000" b="1" dirty="0"/>
              <a:t>4. Mountain-induced gravity wave (Tang et al. ,2012)</a:t>
            </a:r>
          </a:p>
          <a:p>
            <a:endParaRPr kumimoji="1" lang="zh-CN" altLang="en-US" b="1"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059" y="1041624"/>
            <a:ext cx="2639105" cy="1401174"/>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53190" t="32837" r="15622" b="54920"/>
          <a:stretch/>
        </p:blipFill>
        <p:spPr>
          <a:xfrm>
            <a:off x="5872722" y="2472367"/>
            <a:ext cx="2365018" cy="1151558"/>
          </a:xfrm>
          <a:prstGeom prst="rect">
            <a:avLst/>
          </a:prstGeom>
        </p:spPr>
      </p:pic>
      <p:sp>
        <p:nvSpPr>
          <p:cNvPr id="7" name="文本框 6"/>
          <p:cNvSpPr txBox="1"/>
          <p:nvPr/>
        </p:nvSpPr>
        <p:spPr>
          <a:xfrm>
            <a:off x="7253334" y="3328860"/>
            <a:ext cx="1201735" cy="304148"/>
          </a:xfrm>
          <a:prstGeom prst="rect">
            <a:avLst/>
          </a:prstGeom>
          <a:noFill/>
        </p:spPr>
        <p:txBody>
          <a:bodyPr wrap="square" rtlCol="0">
            <a:spAutoFit/>
          </a:bodyPr>
          <a:lstStyle/>
          <a:p>
            <a:r>
              <a:rPr kumimoji="1" lang="en-US" altLang="zh-CN" dirty="0" smtClean="0"/>
              <a:t>(</a:t>
            </a:r>
            <a:r>
              <a:rPr kumimoji="1" lang="en-US" altLang="zh-CN" dirty="0" err="1" smtClean="0"/>
              <a:t>Houze</a:t>
            </a:r>
            <a:r>
              <a:rPr kumimoji="1" lang="en-US" altLang="zh-CN" dirty="0" smtClean="0"/>
              <a:t> 2012)</a:t>
            </a:r>
            <a:endParaRPr kumimoji="1" lang="zh-CN" altLang="en-US" dirty="0"/>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9286" y="5223870"/>
            <a:ext cx="2881852" cy="1217873"/>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4639" y="3732519"/>
            <a:ext cx="2461525" cy="1430804"/>
          </a:xfrm>
          <a:prstGeom prst="rect">
            <a:avLst/>
          </a:prstGeom>
        </p:spPr>
      </p:pic>
    </p:spTree>
    <p:extLst>
      <p:ext uri="{BB962C8B-B14F-4D97-AF65-F5344CB8AC3E}">
        <p14:creationId xmlns:p14="http://schemas.microsoft.com/office/powerpoint/2010/main" val="161928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 12"/>
          <p:cNvGrpSpPr/>
          <p:nvPr/>
        </p:nvGrpSpPr>
        <p:grpSpPr>
          <a:xfrm>
            <a:off x="1798503" y="1590490"/>
            <a:ext cx="5448464" cy="4229553"/>
            <a:chOff x="1798503" y="1590490"/>
            <a:chExt cx="5448464" cy="4229553"/>
          </a:xfrm>
        </p:grpSpPr>
        <p:grpSp>
          <p:nvGrpSpPr>
            <p:cNvPr id="12" name="组 11"/>
            <p:cNvGrpSpPr/>
            <p:nvPr/>
          </p:nvGrpSpPr>
          <p:grpSpPr>
            <a:xfrm>
              <a:off x="1798503" y="1590490"/>
              <a:ext cx="5448464" cy="4229553"/>
              <a:chOff x="1798503" y="1590490"/>
              <a:chExt cx="5448464" cy="4229553"/>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503" y="1590490"/>
                <a:ext cx="5448464" cy="4229553"/>
              </a:xfrm>
              <a:prstGeom prst="rect">
                <a:avLst/>
              </a:prstGeom>
              <a:extLst>
                <a:ext uri="{FAA26D3D-D897-4be2-8F04-BA451C77F1D7}">
                  <ma14:placeholderFlag xmlns:ma14="http://schemas.microsoft.com/office/mac/drawingml/2011/main"/>
                </a:ext>
              </a:extLst>
            </p:spPr>
          </p:pic>
          <p:sp>
            <p:nvSpPr>
              <p:cNvPr id="6" name="文本框 5"/>
              <p:cNvSpPr txBox="1"/>
              <p:nvPr/>
            </p:nvSpPr>
            <p:spPr>
              <a:xfrm>
                <a:off x="4376063" y="4282804"/>
                <a:ext cx="1159330" cy="400110"/>
              </a:xfrm>
              <a:prstGeom prst="rect">
                <a:avLst/>
              </a:prstGeom>
              <a:noFill/>
            </p:spPr>
            <p:txBody>
              <a:bodyPr wrap="square" rtlCol="0">
                <a:spAutoFit/>
              </a:bodyPr>
              <a:lstStyle/>
              <a:p>
                <a:r>
                  <a:rPr kumimoji="1" lang="en-US" altLang="zh-CN" sz="2000" b="1" smtClean="0"/>
                  <a:t>Fitow</a:t>
                </a:r>
                <a:endParaRPr kumimoji="1" lang="en-US" altLang="zh-CN" sz="2000" b="1" dirty="0" smtClean="0"/>
              </a:p>
            </p:txBody>
          </p:sp>
        </p:grpSp>
        <p:sp>
          <p:nvSpPr>
            <p:cNvPr id="11" name="文本框 10"/>
            <p:cNvSpPr txBox="1"/>
            <p:nvPr/>
          </p:nvSpPr>
          <p:spPr>
            <a:xfrm>
              <a:off x="5606152" y="4680137"/>
              <a:ext cx="1159330" cy="400110"/>
            </a:xfrm>
            <a:prstGeom prst="rect">
              <a:avLst/>
            </a:prstGeom>
            <a:noFill/>
          </p:spPr>
          <p:txBody>
            <a:bodyPr wrap="square" rtlCol="0">
              <a:spAutoFit/>
            </a:bodyPr>
            <a:lstStyle/>
            <a:p>
              <a:r>
                <a:rPr kumimoji="1" lang="en-US" altLang="zh-CN" sz="2000" b="1" dirty="0" smtClean="0"/>
                <a:t>Danas</a:t>
              </a:r>
            </a:p>
          </p:txBody>
        </p:sp>
      </p:grpSp>
      <p:pic>
        <p:nvPicPr>
          <p:cNvPr id="7" name="图片 6" descr="屏幕快照 2016-12-27 上午9.09.15.png"/>
          <p:cNvPicPr>
            <a:picLocks noChangeAspect="1"/>
          </p:cNvPicPr>
          <p:nvPr/>
        </p:nvPicPr>
        <p:blipFill rotWithShape="1">
          <a:blip r:embed="rId4">
            <a:extLst>
              <a:ext uri="{28A0092B-C50C-407E-A947-70E740481C1C}">
                <a14:useLocalDpi xmlns:a14="http://schemas.microsoft.com/office/drawing/2010/main" val="0"/>
              </a:ext>
            </a:extLst>
          </a:blip>
          <a:srcRect r="381" b="33679"/>
          <a:stretch/>
        </p:blipFill>
        <p:spPr>
          <a:xfrm>
            <a:off x="1266238" y="1511504"/>
            <a:ext cx="6148043" cy="2919751"/>
          </a:xfrm>
          <a:prstGeom prst="rect">
            <a:avLst/>
          </a:prstGeom>
        </p:spPr>
      </p:pic>
      <p:sp>
        <p:nvSpPr>
          <p:cNvPr id="2" name="标题 1"/>
          <p:cNvSpPr>
            <a:spLocks noGrp="1"/>
          </p:cNvSpPr>
          <p:nvPr>
            <p:ph type="title"/>
          </p:nvPr>
        </p:nvSpPr>
        <p:spPr/>
        <p:txBody>
          <a:bodyPr/>
          <a:lstStyle/>
          <a:p>
            <a:r>
              <a:rPr kumimoji="1" lang="en-US" altLang="zh-CN" sz="2800" dirty="0"/>
              <a:t>2</a:t>
            </a:r>
            <a:r>
              <a:rPr kumimoji="1" lang="en-US" altLang="zh-CN" sz="2800" dirty="0" smtClean="0"/>
              <a:t>. Case overview</a:t>
            </a:r>
            <a:endParaRPr kumimoji="1" lang="zh-CN" altLang="en-US" sz="2800" dirty="0"/>
          </a:p>
        </p:txBody>
      </p:sp>
      <p:sp>
        <p:nvSpPr>
          <p:cNvPr id="8" name="文本框 7"/>
          <p:cNvSpPr txBox="1"/>
          <p:nvPr/>
        </p:nvSpPr>
        <p:spPr>
          <a:xfrm>
            <a:off x="539090" y="1138048"/>
            <a:ext cx="4067033" cy="707886"/>
          </a:xfrm>
          <a:prstGeom prst="rect">
            <a:avLst/>
          </a:prstGeom>
          <a:noFill/>
        </p:spPr>
        <p:txBody>
          <a:bodyPr wrap="square" rtlCol="0">
            <a:spAutoFit/>
          </a:bodyPr>
          <a:lstStyle/>
          <a:p>
            <a:r>
              <a:rPr kumimoji="1" lang="en-US" altLang="zh-CN" sz="2000" dirty="0" err="1" smtClean="0"/>
              <a:t>Bao</a:t>
            </a:r>
            <a:r>
              <a:rPr kumimoji="1" lang="en-US" altLang="zh-CN" sz="2000" dirty="0" smtClean="0"/>
              <a:t> et al. (2015) :</a:t>
            </a:r>
          </a:p>
          <a:p>
            <a:r>
              <a:rPr kumimoji="1" lang="en-US" altLang="zh-CN" sz="2000" dirty="0" smtClean="0"/>
              <a:t> </a:t>
            </a:r>
            <a:endParaRPr kumimoji="1" lang="zh-CN" altLang="en-US" sz="2000" dirty="0"/>
          </a:p>
        </p:txBody>
      </p:sp>
      <p:sp>
        <p:nvSpPr>
          <p:cNvPr id="9" name="文本框 8"/>
          <p:cNvSpPr txBox="1"/>
          <p:nvPr/>
        </p:nvSpPr>
        <p:spPr>
          <a:xfrm>
            <a:off x="286603" y="4552847"/>
            <a:ext cx="8639033" cy="1631216"/>
          </a:xfrm>
          <a:prstGeom prst="rect">
            <a:avLst/>
          </a:prstGeom>
          <a:noFill/>
        </p:spPr>
        <p:txBody>
          <a:bodyPr wrap="square" rtlCol="0">
            <a:spAutoFit/>
          </a:bodyPr>
          <a:lstStyle/>
          <a:p>
            <a:pPr marL="514350" indent="-514350">
              <a:buAutoNum type="romanLcParenBoth"/>
            </a:pPr>
            <a:r>
              <a:rPr lang="en-US" altLang="zh-CN" sz="2000" dirty="0" smtClean="0"/>
              <a:t>increasing </a:t>
            </a:r>
            <a:r>
              <a:rPr lang="en-US" altLang="zh-CN" sz="2000" dirty="0"/>
              <a:t>injection of midlevel moist potential vorticity (PV) from the </a:t>
            </a:r>
            <a:r>
              <a:rPr lang="en-US" altLang="zh-CN" sz="2000" dirty="0" err="1"/>
              <a:t>Fitow</a:t>
            </a:r>
            <a:r>
              <a:rPr lang="en-US" altLang="zh-CN" sz="2000" dirty="0"/>
              <a:t> circulation; </a:t>
            </a:r>
            <a:endParaRPr lang="en-US" altLang="zh-CN" sz="2000" dirty="0" smtClean="0"/>
          </a:p>
          <a:p>
            <a:pPr marL="514350" indent="-514350">
              <a:buAutoNum type="romanLcParenBoth"/>
            </a:pPr>
            <a:r>
              <a:rPr lang="en-US" altLang="zh-CN" sz="2000" dirty="0" smtClean="0"/>
              <a:t>low-level </a:t>
            </a:r>
            <a:r>
              <a:rPr lang="en-US" altLang="zh-CN" sz="2000" dirty="0"/>
              <a:t>warm, moist inflow from the east; </a:t>
            </a:r>
            <a:endParaRPr lang="en-US" altLang="zh-CN" sz="2000" dirty="0" smtClean="0"/>
          </a:p>
          <a:p>
            <a:pPr marL="514350" indent="-514350">
              <a:buAutoNum type="romanLcParenBoth"/>
            </a:pPr>
            <a:r>
              <a:rPr lang="en-US" altLang="zh-CN" sz="2000" dirty="0" smtClean="0"/>
              <a:t>midlevel </a:t>
            </a:r>
            <a:r>
              <a:rPr lang="en-US" altLang="zh-CN" sz="2000" dirty="0"/>
              <a:t>inflow from nearby Typhoon Danas; </a:t>
            </a:r>
          </a:p>
          <a:p>
            <a:pPr marL="514350" indent="-514350">
              <a:buAutoNum type="romanLcParenBoth"/>
            </a:pPr>
            <a:r>
              <a:rPr lang="en-US" altLang="zh-CN" sz="2000" dirty="0" smtClean="0"/>
              <a:t>decreasing </a:t>
            </a:r>
            <a:r>
              <a:rPr lang="en-US" altLang="zh-CN" sz="2000" dirty="0"/>
              <a:t>injection of mid- to upper-level PV from the </a:t>
            </a:r>
            <a:r>
              <a:rPr lang="en-US" altLang="zh-CN" sz="2000" dirty="0" smtClean="0"/>
              <a:t>mid-latitude trough</a:t>
            </a:r>
            <a:r>
              <a:rPr lang="en-US" altLang="zh-CN" sz="2000" dirty="0"/>
              <a:t>.</a:t>
            </a:r>
            <a:endParaRPr kumimoji="1" lang="zh-CN" altLang="en-US" sz="2000" dirty="0"/>
          </a:p>
        </p:txBody>
      </p:sp>
      <p:sp>
        <p:nvSpPr>
          <p:cNvPr id="3" name="弧形 2"/>
          <p:cNvSpPr/>
          <p:nvPr/>
        </p:nvSpPr>
        <p:spPr bwMode="auto">
          <a:xfrm rot="5637211">
            <a:off x="3176339" y="1515979"/>
            <a:ext cx="1816769" cy="1323013"/>
          </a:xfrm>
          <a:prstGeom prst="arc">
            <a:avLst>
              <a:gd name="adj1" fmla="val 15720696"/>
              <a:gd name="adj2" fmla="val 20770854"/>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5" name="椭圆 4"/>
          <p:cNvSpPr/>
          <p:nvPr/>
        </p:nvSpPr>
        <p:spPr bwMode="auto">
          <a:xfrm>
            <a:off x="5486401" y="4235111"/>
            <a:ext cx="962526" cy="890337"/>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Tree>
    <p:extLst>
      <p:ext uri="{BB962C8B-B14F-4D97-AF65-F5344CB8AC3E}">
        <p14:creationId xmlns:p14="http://schemas.microsoft.com/office/powerpoint/2010/main" val="86996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animBg="1"/>
      <p:bldP spid="3" grpId="1" animBg="1"/>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2800" dirty="0">
                <a:solidFill>
                  <a:srgbClr val="292929"/>
                </a:solidFill>
              </a:rPr>
              <a:t>2</a:t>
            </a:r>
            <a:r>
              <a:rPr kumimoji="1" lang="en-US" altLang="zh-CN" sz="2800" dirty="0" smtClean="0">
                <a:solidFill>
                  <a:srgbClr val="292929"/>
                </a:solidFill>
              </a:rPr>
              <a:t>. </a:t>
            </a:r>
            <a:r>
              <a:rPr kumimoji="1" lang="en-US" altLang="zh-CN" sz="2800" dirty="0">
                <a:solidFill>
                  <a:srgbClr val="292929"/>
                </a:solidFill>
              </a:rPr>
              <a:t>Case overview</a:t>
            </a:r>
            <a:endParaRPr lang="zh-CN" altLang="en-US" dirty="0"/>
          </a:p>
        </p:txBody>
      </p:sp>
      <p:pic>
        <p:nvPicPr>
          <p:cNvPr id="4" name="Picture 2" descr="I:\NBradar_2km_cappi.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1917" y="1601065"/>
            <a:ext cx="5156872" cy="386765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4559858" y="1737545"/>
            <a:ext cx="4548431" cy="3557787"/>
            <a:chOff x="5388192" y="4089051"/>
            <a:chExt cx="3438308" cy="2689448"/>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8192" y="4199768"/>
              <a:ext cx="3438308" cy="2578731"/>
            </a:xfrm>
            <a:prstGeom prst="rect">
              <a:avLst/>
            </a:prstGeom>
          </p:spPr>
        </p:pic>
        <p:sp>
          <p:nvSpPr>
            <p:cNvPr id="7" name="TextBox 3"/>
            <p:cNvSpPr txBox="1"/>
            <p:nvPr/>
          </p:nvSpPr>
          <p:spPr>
            <a:xfrm>
              <a:off x="5810042" y="4089051"/>
              <a:ext cx="2702999" cy="302456"/>
            </a:xfrm>
            <a:prstGeom prst="rect">
              <a:avLst/>
            </a:prstGeom>
            <a:solidFill>
              <a:schemeClr val="bg1"/>
            </a:solidFill>
          </p:spPr>
          <p:txBody>
            <a:bodyPr wrap="square" rtlCol="0">
              <a:spAutoFit/>
            </a:bodyPr>
            <a:lstStyle/>
            <a:p>
              <a:pPr algn="ctr"/>
              <a:r>
                <a:rPr lang="en-US" altLang="zh-CN" sz="2000" b="1" smtClean="0"/>
                <a:t>24h</a:t>
              </a:r>
              <a:r>
                <a:rPr lang="zh-CN" altLang="en-US" sz="2000" b="1" dirty="0" smtClean="0"/>
                <a:t> </a:t>
              </a:r>
              <a:r>
                <a:rPr lang="en-US" altLang="zh-CN" sz="2000" b="1" dirty="0" smtClean="0"/>
                <a:t>Accumulated</a:t>
              </a:r>
              <a:r>
                <a:rPr lang="zh-CN" altLang="en-US" sz="2000" b="1" dirty="0" smtClean="0"/>
                <a:t> </a:t>
              </a:r>
              <a:r>
                <a:rPr lang="en-US" altLang="zh-CN" sz="2000" b="1" dirty="0" smtClean="0"/>
                <a:t>rainfall</a:t>
              </a:r>
              <a:endParaRPr lang="zh-CN" altLang="en-US" sz="2000" b="1" dirty="0"/>
            </a:p>
          </p:txBody>
        </p:sp>
      </p:grpSp>
      <p:cxnSp>
        <p:nvCxnSpPr>
          <p:cNvPr id="8" name="直线箭头连接符 7"/>
          <p:cNvCxnSpPr/>
          <p:nvPr/>
        </p:nvCxnSpPr>
        <p:spPr bwMode="auto">
          <a:xfrm>
            <a:off x="3125337" y="3534772"/>
            <a:ext cx="1992573" cy="13648"/>
          </a:xfrm>
          <a:prstGeom prst="straightConnector1">
            <a:avLst/>
          </a:prstGeom>
          <a:solidFill>
            <a:schemeClr val="bg1"/>
          </a:solidFill>
          <a:ln w="15875" cap="flat" cmpd="sng" algn="ctr">
            <a:solidFill>
              <a:srgbClr val="FF0000"/>
            </a:solidFill>
            <a:prstDash val="solid"/>
            <a:round/>
            <a:headEnd type="none" w="med" len="med"/>
            <a:tailEnd type="triangle"/>
          </a:ln>
          <a:effectLst/>
        </p:spPr>
      </p:cxnSp>
      <p:sp>
        <p:nvSpPr>
          <p:cNvPr id="11" name="文本框 10"/>
          <p:cNvSpPr txBox="1"/>
          <p:nvPr/>
        </p:nvSpPr>
        <p:spPr>
          <a:xfrm>
            <a:off x="457202" y="5568289"/>
            <a:ext cx="8236422" cy="954107"/>
          </a:xfrm>
          <a:prstGeom prst="rect">
            <a:avLst/>
          </a:prstGeom>
          <a:noFill/>
        </p:spPr>
        <p:txBody>
          <a:bodyPr wrap="square" rtlCol="0">
            <a:spAutoFit/>
          </a:bodyPr>
          <a:lstStyle/>
          <a:p>
            <a:r>
              <a:rPr kumimoji="1" lang="en-US" altLang="zh-CN" sz="2800" dirty="0" smtClean="0"/>
              <a:t>NB radar</a:t>
            </a:r>
            <a:r>
              <a:rPr kumimoji="1" lang="zh-CN" altLang="en-US" sz="2800" dirty="0" smtClean="0"/>
              <a:t> </a:t>
            </a:r>
            <a:r>
              <a:rPr kumimoji="1" lang="en-US" altLang="zh-CN" sz="2800" dirty="0" smtClean="0"/>
              <a:t>2km</a:t>
            </a:r>
            <a:r>
              <a:rPr kumimoji="1" lang="zh-CN" altLang="en-US" sz="2800" dirty="0" smtClean="0"/>
              <a:t> </a:t>
            </a:r>
            <a:r>
              <a:rPr kumimoji="1" lang="en-US" altLang="zh-CN" sz="2800" dirty="0" err="1" smtClean="0"/>
              <a:t>cappi</a:t>
            </a:r>
            <a:r>
              <a:rPr kumimoji="1" lang="zh-CN" altLang="en-US" sz="2800" dirty="0" smtClean="0"/>
              <a:t> </a:t>
            </a:r>
            <a:r>
              <a:rPr kumimoji="1" lang="en-US" altLang="zh-CN" sz="2800" dirty="0" smtClean="0"/>
              <a:t>and</a:t>
            </a:r>
            <a:r>
              <a:rPr kumimoji="1" lang="zh-CN" altLang="en-US" sz="2800" dirty="0" smtClean="0"/>
              <a:t> </a:t>
            </a:r>
            <a:r>
              <a:rPr kumimoji="1" lang="en-US" altLang="zh-CN" sz="2800" dirty="0" smtClean="0"/>
              <a:t>area</a:t>
            </a:r>
            <a:r>
              <a:rPr kumimoji="1" lang="zh-CN" altLang="en-US" sz="2800" dirty="0" smtClean="0"/>
              <a:t> </a:t>
            </a:r>
            <a:r>
              <a:rPr kumimoji="1" lang="en-US" altLang="zh-CN" sz="2800" dirty="0" smtClean="0"/>
              <a:t>accumulated</a:t>
            </a:r>
            <a:r>
              <a:rPr kumimoji="1" lang="zh-CN" altLang="en-US" sz="2800" dirty="0" smtClean="0"/>
              <a:t> </a:t>
            </a:r>
            <a:r>
              <a:rPr kumimoji="1" lang="en-US" altLang="zh-CN" sz="2800" dirty="0" smtClean="0"/>
              <a:t>rainfall</a:t>
            </a:r>
            <a:r>
              <a:rPr kumimoji="1" lang="zh-CN" altLang="en-US" sz="2800" dirty="0" smtClean="0"/>
              <a:t> </a:t>
            </a:r>
            <a:r>
              <a:rPr kumimoji="1" lang="en-US" altLang="zh-CN" sz="2800" dirty="0" smtClean="0"/>
              <a:t>during</a:t>
            </a:r>
            <a:r>
              <a:rPr kumimoji="1" lang="zh-CN" altLang="en-US" sz="2800" dirty="0" smtClean="0"/>
              <a:t> </a:t>
            </a:r>
            <a:r>
              <a:rPr kumimoji="1" lang="en-US" altLang="zh-CN" sz="2800" dirty="0" smtClean="0"/>
              <a:t>UTC</a:t>
            </a:r>
            <a:r>
              <a:rPr kumimoji="1" lang="zh-CN" altLang="en-US" sz="2800" dirty="0" smtClean="0"/>
              <a:t> </a:t>
            </a:r>
            <a:r>
              <a:rPr kumimoji="1" lang="en-US" altLang="zh-CN" sz="2800" dirty="0" smtClean="0"/>
              <a:t>10-06</a:t>
            </a:r>
            <a:r>
              <a:rPr kumimoji="1" lang="zh-CN" altLang="en-US" sz="2800" dirty="0" smtClean="0"/>
              <a:t> </a:t>
            </a:r>
            <a:r>
              <a:rPr kumimoji="1" lang="en-US" altLang="zh-CN" sz="2800" dirty="0" smtClean="0"/>
              <a:t>04:00  ~ 10-07 04:00</a:t>
            </a:r>
            <a:endParaRPr kumimoji="1" lang="zh-CN" altLang="en-US" sz="2800" dirty="0"/>
          </a:p>
        </p:txBody>
      </p:sp>
      <p:sp>
        <p:nvSpPr>
          <p:cNvPr id="12" name="左箭头 11"/>
          <p:cNvSpPr/>
          <p:nvPr/>
        </p:nvSpPr>
        <p:spPr bwMode="auto">
          <a:xfrm rot="1940023">
            <a:off x="2842601" y="3984999"/>
            <a:ext cx="565471" cy="254245"/>
          </a:xfrm>
          <a:prstGeom prst="leftArrow">
            <a:avLst/>
          </a:prstGeom>
          <a:solidFill>
            <a:schemeClr val="bg1"/>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3" name="椭圆 2"/>
          <p:cNvSpPr/>
          <p:nvPr/>
        </p:nvSpPr>
        <p:spPr bwMode="auto">
          <a:xfrm>
            <a:off x="6575569" y="2959439"/>
            <a:ext cx="804950" cy="812407"/>
          </a:xfrm>
          <a:prstGeom prst="ellipse">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3" name="椭圆 12"/>
          <p:cNvSpPr/>
          <p:nvPr/>
        </p:nvSpPr>
        <p:spPr bwMode="auto">
          <a:xfrm>
            <a:off x="7425885" y="3853488"/>
            <a:ext cx="804950" cy="517267"/>
          </a:xfrm>
          <a:prstGeom prst="ellipse">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Tree>
    <p:extLst>
      <p:ext uri="{BB962C8B-B14F-4D97-AF65-F5344CB8AC3E}">
        <p14:creationId xmlns:p14="http://schemas.microsoft.com/office/powerpoint/2010/main" val="245970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3"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2800" dirty="0"/>
              <a:t>3</a:t>
            </a:r>
            <a:r>
              <a:rPr kumimoji="1" lang="en-US" altLang="zh-CN" sz="2800" dirty="0" smtClean="0"/>
              <a:t>. Data and method</a:t>
            </a:r>
            <a:endParaRPr kumimoji="1" lang="zh-CN" altLang="en-US" sz="2800" dirty="0"/>
          </a:p>
        </p:txBody>
      </p:sp>
      <p:pic>
        <p:nvPicPr>
          <p:cNvPr id="5" name="图片 4"/>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4186322" y="1417638"/>
            <a:ext cx="4775200" cy="3582729"/>
          </a:xfrm>
          <a:prstGeom prst="rect">
            <a:avLst/>
          </a:prstGeom>
          <a:extLst>
            <a:ext uri="{FAA26D3D-D897-4be2-8F04-BA451C77F1D7}">
              <ma14:placeholderFlag xmlns:ma14="http://schemas.microsoft.com/office/mac/drawingml/2011/main"/>
            </a:ext>
          </a:extLst>
        </p:spPr>
      </p:pic>
      <p:sp>
        <p:nvSpPr>
          <p:cNvPr id="6" name="文本框 5"/>
          <p:cNvSpPr txBox="1"/>
          <p:nvPr/>
        </p:nvSpPr>
        <p:spPr>
          <a:xfrm>
            <a:off x="457200" y="5266267"/>
            <a:ext cx="8229600" cy="830997"/>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kumimoji="1" lang="en-US" altLang="zh-CN" sz="2400" dirty="0" smtClean="0"/>
              <a:t>Doppler radar network, rain gauge, sounding data</a:t>
            </a:r>
          </a:p>
          <a:p>
            <a:pPr marL="342900" marR="0" lvl="0" indent="-342900" defTabSz="914400" eaLnBrk="1" fontAlgn="auto" latinLnBrk="0" hangingPunct="1">
              <a:lnSpc>
                <a:spcPct val="100000"/>
              </a:lnSpc>
              <a:spcBef>
                <a:spcPts val="0"/>
              </a:spcBef>
              <a:spcAft>
                <a:spcPts val="0"/>
              </a:spcAft>
              <a:buClrTx/>
              <a:buSzTx/>
              <a:buFontTx/>
              <a:buNone/>
              <a:tabLst/>
              <a:defRPr/>
            </a:pPr>
            <a:r>
              <a:rPr kumimoji="1" lang="en-US" altLang="zh-CN" sz="2400" dirty="0" smtClean="0"/>
              <a:t>Tc</a:t>
            </a:r>
            <a:r>
              <a:rPr kumimoji="1" lang="zh-CN" altLang="en-US" sz="2400" dirty="0" smtClean="0"/>
              <a:t> </a:t>
            </a:r>
            <a:r>
              <a:rPr kumimoji="1" lang="en-US" altLang="zh-CN" sz="2400" dirty="0" smtClean="0"/>
              <a:t>track</a:t>
            </a:r>
            <a:r>
              <a:rPr kumimoji="1" lang="zh-CN" altLang="en-US" sz="2400" dirty="0" smtClean="0"/>
              <a:t> </a:t>
            </a:r>
            <a:r>
              <a:rPr kumimoji="1" lang="en-US" altLang="zh-CN" sz="2400" dirty="0" smtClean="0"/>
              <a:t>from</a:t>
            </a:r>
            <a:r>
              <a:rPr kumimoji="1" lang="zh-CN" altLang="en-US" sz="2400" dirty="0" smtClean="0"/>
              <a:t> </a:t>
            </a:r>
            <a:r>
              <a:rPr kumimoji="1" lang="en-US" altLang="zh-CN" sz="2400" dirty="0" smtClean="0"/>
              <a:t>UTC</a:t>
            </a:r>
            <a:r>
              <a:rPr kumimoji="1" lang="zh-CN" altLang="en-US" sz="2400" dirty="0" smtClean="0"/>
              <a:t> </a:t>
            </a:r>
            <a:r>
              <a:rPr kumimoji="1" lang="en-US" altLang="zh-CN" sz="2400" dirty="0" smtClean="0"/>
              <a:t>10-06</a:t>
            </a:r>
            <a:r>
              <a:rPr kumimoji="1" lang="zh-CN" altLang="en-US" sz="2400" dirty="0" smtClean="0"/>
              <a:t> </a:t>
            </a:r>
            <a:r>
              <a:rPr kumimoji="1" lang="en-US" altLang="zh-CN" sz="2400" dirty="0" smtClean="0"/>
              <a:t>04</a:t>
            </a:r>
            <a:r>
              <a:rPr kumimoji="1" lang="en-US" altLang="zh-CN" sz="2400" dirty="0"/>
              <a:t>:</a:t>
            </a:r>
            <a:r>
              <a:rPr kumimoji="1" lang="en-US" altLang="zh-CN" sz="2400" dirty="0" smtClean="0"/>
              <a:t>00</a:t>
            </a:r>
            <a:r>
              <a:rPr kumimoji="1" lang="zh-CN" altLang="en-US" sz="2400" dirty="0" smtClean="0"/>
              <a:t> ～ </a:t>
            </a:r>
            <a:r>
              <a:rPr kumimoji="1" lang="en-US" altLang="zh-CN" sz="2400" dirty="0" smtClean="0"/>
              <a:t>10-07</a:t>
            </a:r>
            <a:r>
              <a:rPr kumimoji="1" lang="zh-CN" altLang="en-US" sz="2400" dirty="0" smtClean="0"/>
              <a:t> </a:t>
            </a:r>
            <a:r>
              <a:rPr kumimoji="1" lang="en-US" altLang="zh-CN" sz="2400" dirty="0" smtClean="0"/>
              <a:t>01:00 </a:t>
            </a:r>
            <a:endParaRPr kumimoji="1" lang="en-US" altLang="zh-CN" sz="2400" dirty="0"/>
          </a:p>
        </p:txBody>
      </p:sp>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10590" r="7986"/>
          <a:stretch/>
        </p:blipFill>
        <p:spPr>
          <a:xfrm>
            <a:off x="174417" y="1417637"/>
            <a:ext cx="3889583" cy="3582729"/>
          </a:xfrm>
          <a:prstGeom prst="rect">
            <a:avLst/>
          </a:prstGeom>
        </p:spPr>
      </p:pic>
      <p:cxnSp>
        <p:nvCxnSpPr>
          <p:cNvPr id="7" name="直接箭头连接符 6"/>
          <p:cNvCxnSpPr/>
          <p:nvPr/>
        </p:nvCxnSpPr>
        <p:spPr bwMode="auto">
          <a:xfrm>
            <a:off x="2442411" y="2442411"/>
            <a:ext cx="1937084" cy="0"/>
          </a:xfrm>
          <a:prstGeom prst="straightConnector1">
            <a:avLst/>
          </a:prstGeom>
          <a:solidFill>
            <a:schemeClr val="bg1"/>
          </a:solidFill>
          <a:ln w="158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76128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2800" dirty="0"/>
              <a:t>3</a:t>
            </a:r>
            <a:r>
              <a:rPr kumimoji="1" lang="en-US" altLang="zh-CN" sz="2800" dirty="0" smtClean="0"/>
              <a:t>. </a:t>
            </a:r>
            <a:r>
              <a:rPr kumimoji="1" lang="en-US" altLang="zh-CN" sz="2800" dirty="0"/>
              <a:t>Data and method</a:t>
            </a:r>
            <a:endParaRPr kumimoji="1" lang="zh-CN" altLang="en-US" sz="2800" dirty="0"/>
          </a:p>
        </p:txBody>
      </p:sp>
      <p:sp>
        <p:nvSpPr>
          <p:cNvPr id="4" name="矩形 3"/>
          <p:cNvSpPr/>
          <p:nvPr/>
        </p:nvSpPr>
        <p:spPr>
          <a:xfrm>
            <a:off x="135467" y="3796646"/>
            <a:ext cx="8888612" cy="2308324"/>
          </a:xfrm>
          <a:prstGeom prst="rect">
            <a:avLst/>
          </a:prstGeom>
        </p:spPr>
        <p:txBody>
          <a:bodyPr wrap="square">
            <a:spAutoFit/>
          </a:bodyPr>
          <a:lstStyle/>
          <a:p>
            <a:r>
              <a:rPr kumimoji="1" lang="en-US" altLang="zh-CN" sz="2400" dirty="0" smtClean="0">
                <a:latin typeface="+mn-lt"/>
              </a:rPr>
              <a:t>Method</a:t>
            </a:r>
            <a:r>
              <a:rPr kumimoji="1" lang="zh-CN" altLang="en-US" sz="2400" dirty="0" smtClean="0">
                <a:latin typeface="+mn-lt"/>
              </a:rPr>
              <a:t>：</a:t>
            </a:r>
            <a:endParaRPr kumimoji="1" lang="en-US" altLang="zh-CN" sz="2400" dirty="0" smtClean="0">
              <a:latin typeface="+mn-lt"/>
            </a:endParaRPr>
          </a:p>
          <a:p>
            <a:r>
              <a:rPr kumimoji="1" lang="en-US" altLang="zh-CN" sz="2400" dirty="0" smtClean="0">
                <a:latin typeface="+mn-lt"/>
              </a:rPr>
              <a:t>Liou </a:t>
            </a:r>
            <a:r>
              <a:rPr kumimoji="1" lang="en-US" altLang="zh-CN" sz="2400" dirty="0">
                <a:latin typeface="+mn-lt"/>
              </a:rPr>
              <a:t>et al. </a:t>
            </a:r>
            <a:r>
              <a:rPr kumimoji="1" lang="en-US" altLang="zh-CN" sz="2400" dirty="0" smtClean="0">
                <a:latin typeface="+mn-lt"/>
              </a:rPr>
              <a:t>(2009,2012</a:t>
            </a:r>
            <a:r>
              <a:rPr kumimoji="1" lang="en-US" altLang="zh-CN" sz="2400" dirty="0">
                <a:latin typeface="+mn-lt"/>
              </a:rPr>
              <a:t>)</a:t>
            </a:r>
            <a:r>
              <a:rPr kumimoji="1" lang="zh-CN" altLang="en-US" sz="2400" dirty="0" smtClean="0">
                <a:latin typeface="+mn-lt"/>
              </a:rPr>
              <a:t>：</a:t>
            </a:r>
            <a:endParaRPr kumimoji="1" lang="en-US" altLang="zh-CN" sz="2400" dirty="0" smtClean="0">
              <a:latin typeface="+mn-lt"/>
            </a:endParaRPr>
          </a:p>
          <a:p>
            <a:pPr marL="457200" indent="-457200">
              <a:buFont typeface="Wingdings" charset="2"/>
              <a:buChar char="ü"/>
            </a:pPr>
            <a:r>
              <a:rPr kumimoji="1" lang="en-US" altLang="zh-CN" sz="2400" dirty="0" smtClean="0">
                <a:solidFill>
                  <a:srgbClr val="FF0000"/>
                </a:solidFill>
              </a:rPr>
              <a:t>S</a:t>
            </a:r>
            <a:r>
              <a:rPr kumimoji="1" lang="en-US" altLang="zh-CN" sz="2400" dirty="0" smtClean="0">
                <a:solidFill>
                  <a:srgbClr val="FF0000"/>
                </a:solidFill>
                <a:latin typeface="+mn-lt"/>
              </a:rPr>
              <a:t>pecific method to calculate </a:t>
            </a:r>
            <a:r>
              <a:rPr kumimoji="1" lang="en-US" altLang="zh-CN" sz="2400" dirty="0" err="1" smtClean="0">
                <a:solidFill>
                  <a:srgbClr val="FF0000"/>
                </a:solidFill>
                <a:latin typeface="+mn-lt"/>
              </a:rPr>
              <a:t>u,v,w</a:t>
            </a:r>
            <a:r>
              <a:rPr kumimoji="1" lang="en-US" altLang="zh-CN" sz="2400" dirty="0" smtClean="0">
                <a:solidFill>
                  <a:srgbClr val="FF0000"/>
                </a:solidFill>
                <a:latin typeface="+mn-lt"/>
              </a:rPr>
              <a:t> around topography boundary</a:t>
            </a:r>
            <a:r>
              <a:rPr kumimoji="1" lang="en-US" altLang="zh-CN" sz="2400" dirty="0" smtClean="0">
                <a:solidFill>
                  <a:srgbClr val="FF0000"/>
                </a:solidFill>
              </a:rPr>
              <a:t> ——</a:t>
            </a:r>
            <a:r>
              <a:rPr kumimoji="1" lang="zh-CN" altLang="en-US" sz="2400" dirty="0" smtClean="0">
                <a:solidFill>
                  <a:srgbClr val="FF0000"/>
                </a:solidFill>
              </a:rPr>
              <a:t> </a:t>
            </a:r>
            <a:r>
              <a:rPr kumimoji="1" lang="en-US" altLang="zh-CN" sz="2400" dirty="0" smtClean="0">
                <a:solidFill>
                  <a:srgbClr val="FF0000"/>
                </a:solidFill>
              </a:rPr>
              <a:t>more accurate result</a:t>
            </a:r>
            <a:endParaRPr kumimoji="1" lang="en-US" altLang="zh-CN" sz="2400" dirty="0" smtClean="0">
              <a:solidFill>
                <a:srgbClr val="FF0000"/>
              </a:solidFill>
              <a:latin typeface="+mn-lt"/>
            </a:endParaRPr>
          </a:p>
          <a:p>
            <a:pPr marL="457200" indent="-457200">
              <a:buFont typeface="Wingdings" charset="2"/>
              <a:buChar char="ü"/>
            </a:pPr>
            <a:r>
              <a:rPr kumimoji="1" lang="en-US" altLang="zh-CN" sz="2400" dirty="0" smtClean="0">
                <a:solidFill>
                  <a:srgbClr val="FF0000"/>
                </a:solidFill>
                <a:latin typeface="+mn-lt"/>
              </a:rPr>
              <a:t>Using multiple radar data at same time, solve the problem around </a:t>
            </a:r>
            <a:r>
              <a:rPr kumimoji="1" lang="en-US" altLang="zh-CN" sz="2400" dirty="0" smtClean="0">
                <a:solidFill>
                  <a:srgbClr val="FF0000"/>
                </a:solidFill>
              </a:rPr>
              <a:t>radar </a:t>
            </a:r>
            <a:r>
              <a:rPr kumimoji="1" lang="en-US" altLang="zh-CN" sz="2400" dirty="0" smtClean="0">
                <a:solidFill>
                  <a:srgbClr val="FF0000"/>
                </a:solidFill>
                <a:latin typeface="+mn-lt"/>
              </a:rPr>
              <a:t>baseline </a:t>
            </a:r>
          </a:p>
        </p:txBody>
      </p:sp>
      <p:grpSp>
        <p:nvGrpSpPr>
          <p:cNvPr id="25" name="组合 10"/>
          <p:cNvGrpSpPr/>
          <p:nvPr/>
        </p:nvGrpSpPr>
        <p:grpSpPr>
          <a:xfrm>
            <a:off x="6670585" y="1308209"/>
            <a:ext cx="2232248" cy="1767101"/>
            <a:chOff x="1187624" y="5157192"/>
            <a:chExt cx="2232248" cy="1767101"/>
          </a:xfrm>
        </p:grpSpPr>
        <p:graphicFrame>
          <p:nvGraphicFramePr>
            <p:cNvPr id="26" name="对象 25"/>
            <p:cNvGraphicFramePr>
              <a:graphicFrameLocks noChangeAspect="1"/>
            </p:cNvGraphicFramePr>
            <p:nvPr>
              <p:extLst/>
            </p:nvPr>
          </p:nvGraphicFramePr>
          <p:xfrm>
            <a:off x="1187624" y="5157192"/>
            <a:ext cx="2161832" cy="903043"/>
          </p:xfrm>
          <a:graphic>
            <a:graphicData uri="http://schemas.openxmlformats.org/presentationml/2006/ole">
              <mc:AlternateContent xmlns:mc="http://schemas.openxmlformats.org/markup-compatibility/2006">
                <mc:Choice xmlns:v="urn:schemas-microsoft-com:vml" Requires="v">
                  <p:oleObj spid="_x0000_s1748" name="Equation" r:id="rId4" imgW="1002865" imgH="418918" progId="Equation.DSMT4">
                    <p:embed/>
                  </p:oleObj>
                </mc:Choice>
                <mc:Fallback>
                  <p:oleObj name="Equation" r:id="rId4" imgW="1002865" imgH="418918"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5157192"/>
                          <a:ext cx="2161832" cy="9030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TextBox 8"/>
            <p:cNvSpPr txBox="1"/>
            <p:nvPr/>
          </p:nvSpPr>
          <p:spPr>
            <a:xfrm>
              <a:off x="1331640" y="6093296"/>
              <a:ext cx="2088232" cy="830997"/>
            </a:xfrm>
            <a:prstGeom prst="rect">
              <a:avLst/>
            </a:prstGeom>
            <a:noFill/>
          </p:spPr>
          <p:txBody>
            <a:bodyPr wrap="square" rtlCol="0">
              <a:spAutoFit/>
            </a:bodyPr>
            <a:lstStyle/>
            <a:p>
              <a:r>
                <a:rPr lang="en-US" altLang="zh-CN" sz="2400" dirty="0" smtClean="0"/>
                <a:t>H</a:t>
              </a:r>
              <a:r>
                <a:rPr lang="zh-CN" altLang="en-US" sz="2400" dirty="0" smtClean="0"/>
                <a:t> </a:t>
              </a:r>
              <a:r>
                <a:rPr lang="en-US" altLang="zh-CN" sz="2400" dirty="0" smtClean="0"/>
                <a:t>represent</a:t>
              </a:r>
              <a:r>
                <a:rPr lang="zh-CN" altLang="en-US" sz="2400" dirty="0" smtClean="0"/>
                <a:t> </a:t>
              </a:r>
              <a:r>
                <a:rPr lang="en-US" altLang="zh-CN" sz="2400" dirty="0" smtClean="0"/>
                <a:t>terrain height</a:t>
              </a:r>
              <a:endParaRPr lang="zh-CN" altLang="en-US" sz="2400" dirty="0"/>
            </a:p>
          </p:txBody>
        </p:sp>
      </p:grpSp>
      <p:grpSp>
        <p:nvGrpSpPr>
          <p:cNvPr id="28" name="组合 28"/>
          <p:cNvGrpSpPr/>
          <p:nvPr/>
        </p:nvGrpSpPr>
        <p:grpSpPr>
          <a:xfrm>
            <a:off x="1456826" y="1028786"/>
            <a:ext cx="6165772" cy="2955369"/>
            <a:chOff x="1428728" y="857232"/>
            <a:chExt cx="6617688" cy="3648096"/>
          </a:xfrm>
        </p:grpSpPr>
        <p:grpSp>
          <p:nvGrpSpPr>
            <p:cNvPr id="29" name="Group 7"/>
            <p:cNvGrpSpPr>
              <a:grpSpLocks/>
            </p:cNvGrpSpPr>
            <p:nvPr/>
          </p:nvGrpSpPr>
          <p:grpSpPr bwMode="auto">
            <a:xfrm>
              <a:off x="1428728" y="3857628"/>
              <a:ext cx="503238" cy="647700"/>
              <a:chOff x="3936" y="3408"/>
              <a:chExt cx="240" cy="336"/>
            </a:xfrm>
          </p:grpSpPr>
          <p:sp>
            <p:nvSpPr>
              <p:cNvPr id="45" name="AutoShape 8"/>
              <p:cNvSpPr>
                <a:spLocks noChangeArrowheads="1"/>
              </p:cNvSpPr>
              <p:nvPr/>
            </p:nvSpPr>
            <p:spPr bwMode="auto">
              <a:xfrm rot="20679176">
                <a:off x="3984" y="3408"/>
                <a:ext cx="192" cy="240"/>
              </a:xfrm>
              <a:prstGeom prst="moon">
                <a:avLst>
                  <a:gd name="adj" fmla="val 65625"/>
                </a:avLst>
              </a:prstGeom>
              <a:solidFill>
                <a:srgbClr val="FF0066"/>
              </a:solidFill>
              <a:ln w="9525">
                <a:solidFill>
                  <a:schemeClr val="bg2"/>
                </a:solidFill>
                <a:miter lim="800000"/>
                <a:headEnd/>
                <a:tailEnd/>
              </a:ln>
            </p:spPr>
            <p:txBody>
              <a:bodyPr wrap="none" anchor="ctr"/>
              <a:lstStyle/>
              <a:p>
                <a:endParaRPr lang="zh-CN" altLang="en-US"/>
              </a:p>
            </p:txBody>
          </p:sp>
          <p:sp>
            <p:nvSpPr>
              <p:cNvPr id="46" name="AutoShape 9"/>
              <p:cNvSpPr>
                <a:spLocks noChangeArrowheads="1"/>
              </p:cNvSpPr>
              <p:nvPr/>
            </p:nvSpPr>
            <p:spPr bwMode="auto">
              <a:xfrm>
                <a:off x="3936" y="3600"/>
                <a:ext cx="192" cy="144"/>
              </a:xfrm>
              <a:prstGeom prst="triangle">
                <a:avLst>
                  <a:gd name="adj" fmla="val 50000"/>
                </a:avLst>
              </a:prstGeom>
              <a:solidFill>
                <a:srgbClr val="FF0066"/>
              </a:solidFill>
              <a:ln w="9525">
                <a:solidFill>
                  <a:schemeClr val="bg2"/>
                </a:solidFill>
                <a:miter lim="800000"/>
                <a:headEnd/>
                <a:tailEnd/>
              </a:ln>
            </p:spPr>
            <p:txBody>
              <a:bodyPr wrap="none" anchor="ctr"/>
              <a:lstStyle/>
              <a:p>
                <a:endParaRPr lang="zh-CN" altLang="en-US"/>
              </a:p>
            </p:txBody>
          </p:sp>
        </p:grpSp>
        <p:grpSp>
          <p:nvGrpSpPr>
            <p:cNvPr id="30" name="Group 7"/>
            <p:cNvGrpSpPr>
              <a:grpSpLocks/>
            </p:cNvGrpSpPr>
            <p:nvPr/>
          </p:nvGrpSpPr>
          <p:grpSpPr bwMode="auto">
            <a:xfrm>
              <a:off x="7643826" y="3786190"/>
              <a:ext cx="402590" cy="682398"/>
              <a:chOff x="3936" y="3390"/>
              <a:chExt cx="192" cy="354"/>
            </a:xfrm>
          </p:grpSpPr>
          <p:sp>
            <p:nvSpPr>
              <p:cNvPr id="43" name="AutoShape 8"/>
              <p:cNvSpPr>
                <a:spLocks noChangeArrowheads="1"/>
              </p:cNvSpPr>
              <p:nvPr/>
            </p:nvSpPr>
            <p:spPr bwMode="auto">
              <a:xfrm rot="11627194">
                <a:off x="3936" y="3390"/>
                <a:ext cx="192" cy="240"/>
              </a:xfrm>
              <a:prstGeom prst="moon">
                <a:avLst>
                  <a:gd name="adj" fmla="val 65625"/>
                </a:avLst>
              </a:prstGeom>
              <a:solidFill>
                <a:srgbClr val="FF0066"/>
              </a:solidFill>
              <a:ln w="9525">
                <a:solidFill>
                  <a:schemeClr val="bg2"/>
                </a:solidFill>
                <a:miter lim="800000"/>
                <a:headEnd/>
                <a:tailEnd/>
              </a:ln>
            </p:spPr>
            <p:txBody>
              <a:bodyPr wrap="none" anchor="ctr"/>
              <a:lstStyle/>
              <a:p>
                <a:endParaRPr lang="zh-CN" altLang="en-US"/>
              </a:p>
            </p:txBody>
          </p:sp>
          <p:sp>
            <p:nvSpPr>
              <p:cNvPr id="44" name="AutoShape 9"/>
              <p:cNvSpPr>
                <a:spLocks noChangeArrowheads="1"/>
              </p:cNvSpPr>
              <p:nvPr/>
            </p:nvSpPr>
            <p:spPr bwMode="auto">
              <a:xfrm>
                <a:off x="3936" y="3600"/>
                <a:ext cx="192" cy="144"/>
              </a:xfrm>
              <a:prstGeom prst="triangle">
                <a:avLst>
                  <a:gd name="adj" fmla="val 50000"/>
                </a:avLst>
              </a:prstGeom>
              <a:solidFill>
                <a:srgbClr val="FF0066"/>
              </a:solidFill>
              <a:ln w="9525">
                <a:solidFill>
                  <a:schemeClr val="bg2"/>
                </a:solidFill>
                <a:miter lim="800000"/>
                <a:headEnd/>
                <a:tailEnd/>
              </a:ln>
            </p:spPr>
            <p:txBody>
              <a:bodyPr wrap="none" anchor="ctr"/>
              <a:lstStyle/>
              <a:p>
                <a:endParaRPr lang="zh-CN" altLang="en-US"/>
              </a:p>
            </p:txBody>
          </p:sp>
        </p:grpSp>
        <p:sp>
          <p:nvSpPr>
            <p:cNvPr id="31" name="Line 12"/>
            <p:cNvSpPr>
              <a:spLocks noChangeShapeType="1"/>
            </p:cNvSpPr>
            <p:nvPr/>
          </p:nvSpPr>
          <p:spPr bwMode="auto">
            <a:xfrm flipH="1">
              <a:off x="1857353" y="1571612"/>
              <a:ext cx="3500464" cy="2500329"/>
            </a:xfrm>
            <a:prstGeom prst="line">
              <a:avLst/>
            </a:prstGeom>
            <a:noFill/>
            <a:ln w="57150" cap="sq">
              <a:solidFill>
                <a:schemeClr val="tx1"/>
              </a:solidFill>
              <a:prstDash val="sysDash"/>
              <a:round/>
              <a:headEnd type="none" w="lg" len="lg"/>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2" name="Line 12"/>
            <p:cNvSpPr>
              <a:spLocks noChangeShapeType="1"/>
            </p:cNvSpPr>
            <p:nvPr/>
          </p:nvSpPr>
          <p:spPr bwMode="auto">
            <a:xfrm>
              <a:off x="3286116" y="1571612"/>
              <a:ext cx="4500593" cy="2428893"/>
            </a:xfrm>
            <a:prstGeom prst="line">
              <a:avLst/>
            </a:prstGeom>
            <a:noFill/>
            <a:ln w="57150" cap="sq">
              <a:solidFill>
                <a:schemeClr val="tx1"/>
              </a:solidFill>
              <a:prstDash val="sysDash"/>
              <a:round/>
              <a:headEnd type="none" w="lg" len="lg"/>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3" name="Line 12"/>
            <p:cNvSpPr>
              <a:spLocks noChangeShapeType="1"/>
            </p:cNvSpPr>
            <p:nvPr/>
          </p:nvSpPr>
          <p:spPr bwMode="auto">
            <a:xfrm flipH="1">
              <a:off x="4429124" y="1714488"/>
              <a:ext cx="736746" cy="500066"/>
            </a:xfrm>
            <a:prstGeom prst="line">
              <a:avLst/>
            </a:prstGeom>
            <a:noFill/>
            <a:ln w="57150" cap="sq">
              <a:solidFill>
                <a:schemeClr val="tx1"/>
              </a:solidFill>
              <a:round/>
              <a:headEnd type="triangle" w="lg" len="lg"/>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4" name="Line 12"/>
            <p:cNvSpPr>
              <a:spLocks noChangeShapeType="1"/>
            </p:cNvSpPr>
            <p:nvPr/>
          </p:nvSpPr>
          <p:spPr bwMode="auto">
            <a:xfrm>
              <a:off x="3906981" y="1898500"/>
              <a:ext cx="593579" cy="316055"/>
            </a:xfrm>
            <a:prstGeom prst="line">
              <a:avLst/>
            </a:prstGeom>
            <a:noFill/>
            <a:ln w="57150" cap="sq">
              <a:solidFill>
                <a:schemeClr val="tx1"/>
              </a:solidFill>
              <a:round/>
              <a:headEnd type="triangle" w="lg" len="lg"/>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5" name="TextBox 19"/>
            <p:cNvSpPr txBox="1"/>
            <p:nvPr/>
          </p:nvSpPr>
          <p:spPr>
            <a:xfrm>
              <a:off x="5261842" y="1492380"/>
              <a:ext cx="906328"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800" dirty="0" smtClean="0"/>
                <a:t>Vr1</a:t>
              </a:r>
              <a:endParaRPr lang="zh-CN" altLang="en-US" sz="2800" dirty="0"/>
            </a:p>
          </p:txBody>
        </p:sp>
        <p:sp>
          <p:nvSpPr>
            <p:cNvPr id="36" name="TextBox 20"/>
            <p:cNvSpPr txBox="1"/>
            <p:nvPr/>
          </p:nvSpPr>
          <p:spPr>
            <a:xfrm>
              <a:off x="3305632" y="1759550"/>
              <a:ext cx="906328"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800" dirty="0" smtClean="0"/>
                <a:t>Vr2</a:t>
              </a:r>
              <a:endParaRPr lang="zh-CN" altLang="en-US" sz="2800" dirty="0"/>
            </a:p>
          </p:txBody>
        </p:sp>
        <p:sp>
          <p:nvSpPr>
            <p:cNvPr id="37" name="Line 12"/>
            <p:cNvSpPr>
              <a:spLocks noChangeShapeType="1"/>
            </p:cNvSpPr>
            <p:nvPr/>
          </p:nvSpPr>
          <p:spPr bwMode="auto">
            <a:xfrm flipH="1" flipV="1">
              <a:off x="4427984" y="2214552"/>
              <a:ext cx="1071570" cy="1"/>
            </a:xfrm>
            <a:prstGeom prst="line">
              <a:avLst/>
            </a:prstGeom>
            <a:noFill/>
            <a:ln w="57150" cap="sq">
              <a:solidFill>
                <a:srgbClr val="FF0000"/>
              </a:solidFill>
              <a:round/>
              <a:headEnd type="triangle" w="lg" len="lg"/>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8" name="Line 12"/>
            <p:cNvSpPr>
              <a:spLocks noChangeShapeType="1"/>
            </p:cNvSpPr>
            <p:nvPr/>
          </p:nvSpPr>
          <p:spPr bwMode="auto">
            <a:xfrm>
              <a:off x="4429124" y="1214423"/>
              <a:ext cx="0" cy="1000130"/>
            </a:xfrm>
            <a:prstGeom prst="line">
              <a:avLst/>
            </a:prstGeom>
            <a:noFill/>
            <a:ln w="57150" cap="sq">
              <a:solidFill>
                <a:srgbClr val="FF0000"/>
              </a:solidFill>
              <a:round/>
              <a:headEnd type="triangle" w="lg" len="lg"/>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39" name="Line 12"/>
            <p:cNvSpPr>
              <a:spLocks noChangeShapeType="1"/>
            </p:cNvSpPr>
            <p:nvPr/>
          </p:nvSpPr>
          <p:spPr bwMode="auto">
            <a:xfrm flipV="1">
              <a:off x="3430133" y="2214552"/>
              <a:ext cx="998992" cy="519870"/>
            </a:xfrm>
            <a:prstGeom prst="line">
              <a:avLst/>
            </a:prstGeom>
            <a:noFill/>
            <a:ln w="57150" cap="sq">
              <a:solidFill>
                <a:srgbClr val="FF0000"/>
              </a:solidFill>
              <a:round/>
              <a:headEnd type="triangle" w="lg" len="lg"/>
              <a:tailEnd type="none" w="sm" len="sm"/>
            </a:ln>
            <a:extLst>
              <a:ext uri="{909E8E84-426E-40DD-AFC4-6F175D3DCCD1}">
                <a14:hiddenFill xmlns:a14="http://schemas.microsoft.com/office/drawing/2010/main">
                  <a:noFill/>
                </a14:hiddenFill>
              </a:ext>
            </a:extLst>
          </p:spPr>
          <p:txBody>
            <a:bodyPr/>
            <a:lstStyle/>
            <a:p>
              <a:endParaRPr lang="zh-CN" altLang="en-US"/>
            </a:p>
          </p:txBody>
        </p:sp>
        <p:sp>
          <p:nvSpPr>
            <p:cNvPr id="40" name="TextBox 25"/>
            <p:cNvSpPr txBox="1"/>
            <p:nvPr/>
          </p:nvSpPr>
          <p:spPr>
            <a:xfrm>
              <a:off x="5572132" y="2000240"/>
              <a:ext cx="428628"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800" dirty="0" smtClean="0">
                  <a:solidFill>
                    <a:srgbClr val="FF0000"/>
                  </a:solidFill>
                </a:rPr>
                <a:t>u</a:t>
              </a:r>
              <a:endParaRPr lang="zh-CN" altLang="en-US" sz="2800" dirty="0">
                <a:solidFill>
                  <a:srgbClr val="FF0000"/>
                </a:solidFill>
              </a:endParaRPr>
            </a:p>
          </p:txBody>
        </p:sp>
        <p:sp>
          <p:nvSpPr>
            <p:cNvPr id="41" name="TextBox 26"/>
            <p:cNvSpPr txBox="1"/>
            <p:nvPr/>
          </p:nvSpPr>
          <p:spPr>
            <a:xfrm>
              <a:off x="3514427" y="2776522"/>
              <a:ext cx="428628"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800" dirty="0" smtClean="0">
                  <a:solidFill>
                    <a:srgbClr val="FF0000"/>
                  </a:solidFill>
                </a:rPr>
                <a:t>v</a:t>
              </a:r>
              <a:endParaRPr lang="zh-CN" altLang="en-US" sz="2800" dirty="0">
                <a:solidFill>
                  <a:srgbClr val="FF0000"/>
                </a:solidFill>
              </a:endParaRPr>
            </a:p>
          </p:txBody>
        </p:sp>
        <p:sp>
          <p:nvSpPr>
            <p:cNvPr id="42" name="TextBox 27"/>
            <p:cNvSpPr txBox="1"/>
            <p:nvPr/>
          </p:nvSpPr>
          <p:spPr>
            <a:xfrm>
              <a:off x="3857620" y="857232"/>
              <a:ext cx="428628"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800" dirty="0" smtClean="0">
                  <a:solidFill>
                    <a:srgbClr val="FF0000"/>
                  </a:solidFill>
                </a:rPr>
                <a:t>w</a:t>
              </a:r>
              <a:endParaRPr lang="zh-CN" altLang="en-US" sz="2800" dirty="0">
                <a:solidFill>
                  <a:srgbClr val="FF0000"/>
                </a:solidFill>
              </a:endParaRPr>
            </a:p>
          </p:txBody>
        </p:sp>
      </p:grpSp>
      <p:grpSp>
        <p:nvGrpSpPr>
          <p:cNvPr id="47" name="组合 21"/>
          <p:cNvGrpSpPr/>
          <p:nvPr/>
        </p:nvGrpSpPr>
        <p:grpSpPr>
          <a:xfrm>
            <a:off x="507408" y="1982619"/>
            <a:ext cx="1924952" cy="1204551"/>
            <a:chOff x="2209163" y="4797152"/>
            <a:chExt cx="1924952" cy="1204551"/>
          </a:xfrm>
        </p:grpSpPr>
        <p:graphicFrame>
          <p:nvGraphicFramePr>
            <p:cNvPr id="48" name="对象 47"/>
            <p:cNvGraphicFramePr>
              <a:graphicFrameLocks noChangeAspect="1"/>
            </p:cNvGraphicFramePr>
            <p:nvPr>
              <p:extLst/>
            </p:nvPr>
          </p:nvGraphicFramePr>
          <p:xfrm>
            <a:off x="2526846" y="4797152"/>
            <a:ext cx="903287" cy="382587"/>
          </p:xfrm>
          <a:graphic>
            <a:graphicData uri="http://schemas.openxmlformats.org/presentationml/2006/ole">
              <mc:AlternateContent xmlns:mc="http://schemas.openxmlformats.org/markup-compatibility/2006">
                <mc:Choice xmlns:v="urn:schemas-microsoft-com:vml" Requires="v">
                  <p:oleObj spid="_x0000_s1749" name="Equation" r:id="rId6" imgW="418918" imgH="177723" progId="Equation.DSMT4">
                    <p:embed/>
                  </p:oleObj>
                </mc:Choice>
                <mc:Fallback>
                  <p:oleObj name="Equation" r:id="rId6" imgW="418918" imgH="177723"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6846" y="4797152"/>
                          <a:ext cx="903287"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 name="TextBox 4"/>
            <p:cNvSpPr txBox="1"/>
            <p:nvPr/>
          </p:nvSpPr>
          <p:spPr>
            <a:xfrm>
              <a:off x="2209163" y="5293817"/>
              <a:ext cx="1924952" cy="707886"/>
            </a:xfrm>
            <a:prstGeom prst="rect">
              <a:avLst/>
            </a:prstGeom>
            <a:noFill/>
          </p:spPr>
          <p:txBody>
            <a:bodyPr wrap="square" rtlCol="0">
              <a:spAutoFit/>
            </a:bodyPr>
            <a:lstStyle/>
            <a:p>
              <a:r>
                <a:rPr lang="en-US" altLang="zh-CN" sz="2000" dirty="0" smtClean="0"/>
                <a:t>Traditional</a:t>
              </a:r>
              <a:r>
                <a:rPr lang="zh-CN" altLang="en-US" sz="2000" dirty="0" smtClean="0"/>
                <a:t> </a:t>
              </a:r>
              <a:r>
                <a:rPr lang="en-US" altLang="zh-CN" sz="2000" dirty="0" smtClean="0"/>
                <a:t>duel-</a:t>
              </a:r>
              <a:r>
                <a:rPr lang="en-US" altLang="zh-CN" sz="2000" dirty="0"/>
                <a:t>D</a:t>
              </a:r>
              <a:r>
                <a:rPr lang="en-US" altLang="zh-CN" sz="2000" dirty="0" smtClean="0"/>
                <a:t>oppler</a:t>
              </a:r>
              <a:endParaRPr lang="zh-CN" altLang="en-US" sz="2000" dirty="0"/>
            </a:p>
          </p:txBody>
        </p:sp>
      </p:grpSp>
      <p:grpSp>
        <p:nvGrpSpPr>
          <p:cNvPr id="50" name="组 49"/>
          <p:cNvGrpSpPr/>
          <p:nvPr/>
        </p:nvGrpSpPr>
        <p:grpSpPr>
          <a:xfrm>
            <a:off x="1799168" y="3416075"/>
            <a:ext cx="5448333" cy="581728"/>
            <a:chOff x="1866900" y="4117403"/>
            <a:chExt cx="5846020" cy="581728"/>
          </a:xfrm>
        </p:grpSpPr>
        <p:grpSp>
          <p:nvGrpSpPr>
            <p:cNvPr id="51" name="组合 33"/>
            <p:cNvGrpSpPr/>
            <p:nvPr/>
          </p:nvGrpSpPr>
          <p:grpSpPr>
            <a:xfrm>
              <a:off x="1902047" y="4118858"/>
              <a:ext cx="5810873" cy="580273"/>
              <a:chOff x="1902047" y="4118858"/>
              <a:chExt cx="5810873" cy="580273"/>
            </a:xfrm>
          </p:grpSpPr>
          <p:sp>
            <p:nvSpPr>
              <p:cNvPr id="53" name="任意多边形 5"/>
              <p:cNvSpPr/>
              <p:nvPr/>
            </p:nvSpPr>
            <p:spPr bwMode="auto">
              <a:xfrm>
                <a:off x="4623254" y="4118858"/>
                <a:ext cx="2786082" cy="524588"/>
              </a:xfrm>
              <a:custGeom>
                <a:avLst/>
                <a:gdLst>
                  <a:gd name="connsiteX0" fmla="*/ 0 w 2326105"/>
                  <a:gd name="connsiteY0" fmla="*/ 644358 h 708527"/>
                  <a:gd name="connsiteX1" fmla="*/ 288758 w 2326105"/>
                  <a:gd name="connsiteY1" fmla="*/ 419769 h 708527"/>
                  <a:gd name="connsiteX2" fmla="*/ 529390 w 2326105"/>
                  <a:gd name="connsiteY2" fmla="*/ 211222 h 708527"/>
                  <a:gd name="connsiteX3" fmla="*/ 737937 w 2326105"/>
                  <a:gd name="connsiteY3" fmla="*/ 82885 h 708527"/>
                  <a:gd name="connsiteX4" fmla="*/ 898358 w 2326105"/>
                  <a:gd name="connsiteY4" fmla="*/ 34758 h 708527"/>
                  <a:gd name="connsiteX5" fmla="*/ 1138990 w 2326105"/>
                  <a:gd name="connsiteY5" fmla="*/ 2674 h 708527"/>
                  <a:gd name="connsiteX6" fmla="*/ 1283369 w 2326105"/>
                  <a:gd name="connsiteY6" fmla="*/ 50800 h 708527"/>
                  <a:gd name="connsiteX7" fmla="*/ 1443790 w 2326105"/>
                  <a:gd name="connsiteY7" fmla="*/ 195179 h 708527"/>
                  <a:gd name="connsiteX8" fmla="*/ 1604211 w 2326105"/>
                  <a:gd name="connsiteY8" fmla="*/ 291432 h 708527"/>
                  <a:gd name="connsiteX9" fmla="*/ 1780674 w 2326105"/>
                  <a:gd name="connsiteY9" fmla="*/ 499979 h 708527"/>
                  <a:gd name="connsiteX10" fmla="*/ 1925053 w 2326105"/>
                  <a:gd name="connsiteY10" fmla="*/ 596232 h 708527"/>
                  <a:gd name="connsiteX11" fmla="*/ 1925053 w 2326105"/>
                  <a:gd name="connsiteY11" fmla="*/ 596232 h 708527"/>
                  <a:gd name="connsiteX12" fmla="*/ 2133600 w 2326105"/>
                  <a:gd name="connsiteY12" fmla="*/ 676443 h 708527"/>
                  <a:gd name="connsiteX13" fmla="*/ 2326105 w 2326105"/>
                  <a:gd name="connsiteY13" fmla="*/ 708527 h 708527"/>
                  <a:gd name="connsiteX14" fmla="*/ 2326105 w 2326105"/>
                  <a:gd name="connsiteY14" fmla="*/ 708527 h 708527"/>
                  <a:gd name="connsiteX0" fmla="*/ 0 w 2364478"/>
                  <a:gd name="connsiteY0" fmla="*/ 721571 h 721571"/>
                  <a:gd name="connsiteX1" fmla="*/ 327131 w 2364478"/>
                  <a:gd name="connsiteY1" fmla="*/ 419769 h 721571"/>
                  <a:gd name="connsiteX2" fmla="*/ 567763 w 2364478"/>
                  <a:gd name="connsiteY2" fmla="*/ 211222 h 721571"/>
                  <a:gd name="connsiteX3" fmla="*/ 776310 w 2364478"/>
                  <a:gd name="connsiteY3" fmla="*/ 82885 h 721571"/>
                  <a:gd name="connsiteX4" fmla="*/ 936731 w 2364478"/>
                  <a:gd name="connsiteY4" fmla="*/ 34758 h 721571"/>
                  <a:gd name="connsiteX5" fmla="*/ 1177363 w 2364478"/>
                  <a:gd name="connsiteY5" fmla="*/ 2674 h 721571"/>
                  <a:gd name="connsiteX6" fmla="*/ 1321742 w 2364478"/>
                  <a:gd name="connsiteY6" fmla="*/ 50800 h 721571"/>
                  <a:gd name="connsiteX7" fmla="*/ 1482163 w 2364478"/>
                  <a:gd name="connsiteY7" fmla="*/ 195179 h 721571"/>
                  <a:gd name="connsiteX8" fmla="*/ 1642584 w 2364478"/>
                  <a:gd name="connsiteY8" fmla="*/ 291432 h 721571"/>
                  <a:gd name="connsiteX9" fmla="*/ 1819047 w 2364478"/>
                  <a:gd name="connsiteY9" fmla="*/ 499979 h 721571"/>
                  <a:gd name="connsiteX10" fmla="*/ 1963426 w 2364478"/>
                  <a:gd name="connsiteY10" fmla="*/ 596232 h 721571"/>
                  <a:gd name="connsiteX11" fmla="*/ 1963426 w 2364478"/>
                  <a:gd name="connsiteY11" fmla="*/ 596232 h 721571"/>
                  <a:gd name="connsiteX12" fmla="*/ 2171973 w 2364478"/>
                  <a:gd name="connsiteY12" fmla="*/ 676443 h 721571"/>
                  <a:gd name="connsiteX13" fmla="*/ 2364478 w 2364478"/>
                  <a:gd name="connsiteY13" fmla="*/ 708527 h 721571"/>
                  <a:gd name="connsiteX14" fmla="*/ 2364478 w 2364478"/>
                  <a:gd name="connsiteY14" fmla="*/ 708527 h 721571"/>
                  <a:gd name="connsiteX0" fmla="*/ 112401 w 2476879"/>
                  <a:gd name="connsiteY0" fmla="*/ 721571 h 806953"/>
                  <a:gd name="connsiteX1" fmla="*/ 54522 w 2476879"/>
                  <a:gd name="connsiteY1" fmla="*/ 756653 h 806953"/>
                  <a:gd name="connsiteX2" fmla="*/ 439532 w 2476879"/>
                  <a:gd name="connsiteY2" fmla="*/ 419769 h 806953"/>
                  <a:gd name="connsiteX3" fmla="*/ 680164 w 2476879"/>
                  <a:gd name="connsiteY3" fmla="*/ 211222 h 806953"/>
                  <a:gd name="connsiteX4" fmla="*/ 888711 w 2476879"/>
                  <a:gd name="connsiteY4" fmla="*/ 82885 h 806953"/>
                  <a:gd name="connsiteX5" fmla="*/ 1049132 w 2476879"/>
                  <a:gd name="connsiteY5" fmla="*/ 34758 h 806953"/>
                  <a:gd name="connsiteX6" fmla="*/ 1289764 w 2476879"/>
                  <a:gd name="connsiteY6" fmla="*/ 2674 h 806953"/>
                  <a:gd name="connsiteX7" fmla="*/ 1434143 w 2476879"/>
                  <a:gd name="connsiteY7" fmla="*/ 50800 h 806953"/>
                  <a:gd name="connsiteX8" fmla="*/ 1594564 w 2476879"/>
                  <a:gd name="connsiteY8" fmla="*/ 195179 h 806953"/>
                  <a:gd name="connsiteX9" fmla="*/ 1754985 w 2476879"/>
                  <a:gd name="connsiteY9" fmla="*/ 291432 h 806953"/>
                  <a:gd name="connsiteX10" fmla="*/ 1931448 w 2476879"/>
                  <a:gd name="connsiteY10" fmla="*/ 499979 h 806953"/>
                  <a:gd name="connsiteX11" fmla="*/ 2075827 w 2476879"/>
                  <a:gd name="connsiteY11" fmla="*/ 596232 h 806953"/>
                  <a:gd name="connsiteX12" fmla="*/ 2075827 w 2476879"/>
                  <a:gd name="connsiteY12" fmla="*/ 596232 h 806953"/>
                  <a:gd name="connsiteX13" fmla="*/ 2284374 w 2476879"/>
                  <a:gd name="connsiteY13" fmla="*/ 676443 h 806953"/>
                  <a:gd name="connsiteX14" fmla="*/ 2476879 w 2476879"/>
                  <a:gd name="connsiteY14" fmla="*/ 708527 h 806953"/>
                  <a:gd name="connsiteX15" fmla="*/ 2476879 w 2476879"/>
                  <a:gd name="connsiteY15" fmla="*/ 708527 h 806953"/>
                  <a:gd name="connsiteX0" fmla="*/ 268835 w 2633313"/>
                  <a:gd name="connsiteY0" fmla="*/ 721571 h 843309"/>
                  <a:gd name="connsiteX1" fmla="*/ 54522 w 2633313"/>
                  <a:gd name="connsiteY1" fmla="*/ 793009 h 843309"/>
                  <a:gd name="connsiteX2" fmla="*/ 595966 w 2633313"/>
                  <a:gd name="connsiteY2" fmla="*/ 419769 h 843309"/>
                  <a:gd name="connsiteX3" fmla="*/ 836598 w 2633313"/>
                  <a:gd name="connsiteY3" fmla="*/ 211222 h 843309"/>
                  <a:gd name="connsiteX4" fmla="*/ 1045145 w 2633313"/>
                  <a:gd name="connsiteY4" fmla="*/ 82885 h 843309"/>
                  <a:gd name="connsiteX5" fmla="*/ 1205566 w 2633313"/>
                  <a:gd name="connsiteY5" fmla="*/ 34758 h 843309"/>
                  <a:gd name="connsiteX6" fmla="*/ 1446198 w 2633313"/>
                  <a:gd name="connsiteY6" fmla="*/ 2674 h 843309"/>
                  <a:gd name="connsiteX7" fmla="*/ 1590577 w 2633313"/>
                  <a:gd name="connsiteY7" fmla="*/ 50800 h 843309"/>
                  <a:gd name="connsiteX8" fmla="*/ 1750998 w 2633313"/>
                  <a:gd name="connsiteY8" fmla="*/ 195179 h 843309"/>
                  <a:gd name="connsiteX9" fmla="*/ 1911419 w 2633313"/>
                  <a:gd name="connsiteY9" fmla="*/ 291432 h 843309"/>
                  <a:gd name="connsiteX10" fmla="*/ 2087882 w 2633313"/>
                  <a:gd name="connsiteY10" fmla="*/ 499979 h 843309"/>
                  <a:gd name="connsiteX11" fmla="*/ 2232261 w 2633313"/>
                  <a:gd name="connsiteY11" fmla="*/ 596232 h 843309"/>
                  <a:gd name="connsiteX12" fmla="*/ 2232261 w 2633313"/>
                  <a:gd name="connsiteY12" fmla="*/ 596232 h 843309"/>
                  <a:gd name="connsiteX13" fmla="*/ 2440808 w 2633313"/>
                  <a:gd name="connsiteY13" fmla="*/ 676443 h 843309"/>
                  <a:gd name="connsiteX14" fmla="*/ 2633313 w 2633313"/>
                  <a:gd name="connsiteY14" fmla="*/ 708527 h 843309"/>
                  <a:gd name="connsiteX15" fmla="*/ 2633313 w 2633313"/>
                  <a:gd name="connsiteY15" fmla="*/ 708527 h 843309"/>
                  <a:gd name="connsiteX0" fmla="*/ 697463 w 3061941"/>
                  <a:gd name="connsiteY0" fmla="*/ 721571 h 1057623"/>
                  <a:gd name="connsiteX1" fmla="*/ 54522 w 3061941"/>
                  <a:gd name="connsiteY1" fmla="*/ 1007323 h 1057623"/>
                  <a:gd name="connsiteX2" fmla="*/ 1024594 w 3061941"/>
                  <a:gd name="connsiteY2" fmla="*/ 419769 h 1057623"/>
                  <a:gd name="connsiteX3" fmla="*/ 1265226 w 3061941"/>
                  <a:gd name="connsiteY3" fmla="*/ 211222 h 1057623"/>
                  <a:gd name="connsiteX4" fmla="*/ 1473773 w 3061941"/>
                  <a:gd name="connsiteY4" fmla="*/ 82885 h 1057623"/>
                  <a:gd name="connsiteX5" fmla="*/ 1634194 w 3061941"/>
                  <a:gd name="connsiteY5" fmla="*/ 34758 h 1057623"/>
                  <a:gd name="connsiteX6" fmla="*/ 1874826 w 3061941"/>
                  <a:gd name="connsiteY6" fmla="*/ 2674 h 1057623"/>
                  <a:gd name="connsiteX7" fmla="*/ 2019205 w 3061941"/>
                  <a:gd name="connsiteY7" fmla="*/ 50800 h 1057623"/>
                  <a:gd name="connsiteX8" fmla="*/ 2179626 w 3061941"/>
                  <a:gd name="connsiteY8" fmla="*/ 195179 h 1057623"/>
                  <a:gd name="connsiteX9" fmla="*/ 2340047 w 3061941"/>
                  <a:gd name="connsiteY9" fmla="*/ 291432 h 1057623"/>
                  <a:gd name="connsiteX10" fmla="*/ 2516510 w 3061941"/>
                  <a:gd name="connsiteY10" fmla="*/ 499979 h 1057623"/>
                  <a:gd name="connsiteX11" fmla="*/ 2660889 w 3061941"/>
                  <a:gd name="connsiteY11" fmla="*/ 596232 h 1057623"/>
                  <a:gd name="connsiteX12" fmla="*/ 2660889 w 3061941"/>
                  <a:gd name="connsiteY12" fmla="*/ 596232 h 1057623"/>
                  <a:gd name="connsiteX13" fmla="*/ 2869436 w 3061941"/>
                  <a:gd name="connsiteY13" fmla="*/ 676443 h 1057623"/>
                  <a:gd name="connsiteX14" fmla="*/ 3061941 w 3061941"/>
                  <a:gd name="connsiteY14" fmla="*/ 708527 h 1057623"/>
                  <a:gd name="connsiteX15" fmla="*/ 3061941 w 3061941"/>
                  <a:gd name="connsiteY15" fmla="*/ 708527 h 1057623"/>
                  <a:gd name="connsiteX0" fmla="*/ 892974 w 3257452"/>
                  <a:gd name="connsiteY0" fmla="*/ 721571 h 1483576"/>
                  <a:gd name="connsiteX1" fmla="*/ 107157 w 3257452"/>
                  <a:gd name="connsiteY1" fmla="*/ 1435951 h 1483576"/>
                  <a:gd name="connsiteX2" fmla="*/ 250033 w 3257452"/>
                  <a:gd name="connsiteY2" fmla="*/ 1007323 h 1483576"/>
                  <a:gd name="connsiteX3" fmla="*/ 1220105 w 3257452"/>
                  <a:gd name="connsiteY3" fmla="*/ 419769 h 1483576"/>
                  <a:gd name="connsiteX4" fmla="*/ 1460737 w 3257452"/>
                  <a:gd name="connsiteY4" fmla="*/ 211222 h 1483576"/>
                  <a:gd name="connsiteX5" fmla="*/ 1669284 w 3257452"/>
                  <a:gd name="connsiteY5" fmla="*/ 82885 h 1483576"/>
                  <a:gd name="connsiteX6" fmla="*/ 1829705 w 3257452"/>
                  <a:gd name="connsiteY6" fmla="*/ 34758 h 1483576"/>
                  <a:gd name="connsiteX7" fmla="*/ 2070337 w 3257452"/>
                  <a:gd name="connsiteY7" fmla="*/ 2674 h 1483576"/>
                  <a:gd name="connsiteX8" fmla="*/ 2214716 w 3257452"/>
                  <a:gd name="connsiteY8" fmla="*/ 50800 h 1483576"/>
                  <a:gd name="connsiteX9" fmla="*/ 2375137 w 3257452"/>
                  <a:gd name="connsiteY9" fmla="*/ 195179 h 1483576"/>
                  <a:gd name="connsiteX10" fmla="*/ 2535558 w 3257452"/>
                  <a:gd name="connsiteY10" fmla="*/ 291432 h 1483576"/>
                  <a:gd name="connsiteX11" fmla="*/ 2712021 w 3257452"/>
                  <a:gd name="connsiteY11" fmla="*/ 499979 h 1483576"/>
                  <a:gd name="connsiteX12" fmla="*/ 2856400 w 3257452"/>
                  <a:gd name="connsiteY12" fmla="*/ 596232 h 1483576"/>
                  <a:gd name="connsiteX13" fmla="*/ 2856400 w 3257452"/>
                  <a:gd name="connsiteY13" fmla="*/ 596232 h 1483576"/>
                  <a:gd name="connsiteX14" fmla="*/ 3064947 w 3257452"/>
                  <a:gd name="connsiteY14" fmla="*/ 676443 h 1483576"/>
                  <a:gd name="connsiteX15" fmla="*/ 3257452 w 3257452"/>
                  <a:gd name="connsiteY15" fmla="*/ 708527 h 1483576"/>
                  <a:gd name="connsiteX16" fmla="*/ 3257452 w 3257452"/>
                  <a:gd name="connsiteY16" fmla="*/ 708527 h 1483576"/>
                  <a:gd name="connsiteX0" fmla="*/ 328367 w 3192910"/>
                  <a:gd name="connsiteY0" fmla="*/ 1721702 h 1722202"/>
                  <a:gd name="connsiteX1" fmla="*/ 42615 w 3192910"/>
                  <a:gd name="connsiteY1" fmla="*/ 1435951 h 1722202"/>
                  <a:gd name="connsiteX2" fmla="*/ 185491 w 3192910"/>
                  <a:gd name="connsiteY2" fmla="*/ 1007323 h 1722202"/>
                  <a:gd name="connsiteX3" fmla="*/ 1155563 w 3192910"/>
                  <a:gd name="connsiteY3" fmla="*/ 419769 h 1722202"/>
                  <a:gd name="connsiteX4" fmla="*/ 1396195 w 3192910"/>
                  <a:gd name="connsiteY4" fmla="*/ 211222 h 1722202"/>
                  <a:gd name="connsiteX5" fmla="*/ 1604742 w 3192910"/>
                  <a:gd name="connsiteY5" fmla="*/ 82885 h 1722202"/>
                  <a:gd name="connsiteX6" fmla="*/ 1765163 w 3192910"/>
                  <a:gd name="connsiteY6" fmla="*/ 34758 h 1722202"/>
                  <a:gd name="connsiteX7" fmla="*/ 2005795 w 3192910"/>
                  <a:gd name="connsiteY7" fmla="*/ 2674 h 1722202"/>
                  <a:gd name="connsiteX8" fmla="*/ 2150174 w 3192910"/>
                  <a:gd name="connsiteY8" fmla="*/ 50800 h 1722202"/>
                  <a:gd name="connsiteX9" fmla="*/ 2310595 w 3192910"/>
                  <a:gd name="connsiteY9" fmla="*/ 195179 h 1722202"/>
                  <a:gd name="connsiteX10" fmla="*/ 2471016 w 3192910"/>
                  <a:gd name="connsiteY10" fmla="*/ 291432 h 1722202"/>
                  <a:gd name="connsiteX11" fmla="*/ 2647479 w 3192910"/>
                  <a:gd name="connsiteY11" fmla="*/ 499979 h 1722202"/>
                  <a:gd name="connsiteX12" fmla="*/ 2791858 w 3192910"/>
                  <a:gd name="connsiteY12" fmla="*/ 596232 h 1722202"/>
                  <a:gd name="connsiteX13" fmla="*/ 2791858 w 3192910"/>
                  <a:gd name="connsiteY13" fmla="*/ 596232 h 1722202"/>
                  <a:gd name="connsiteX14" fmla="*/ 3000405 w 3192910"/>
                  <a:gd name="connsiteY14" fmla="*/ 676443 h 1722202"/>
                  <a:gd name="connsiteX15" fmla="*/ 3192910 w 3192910"/>
                  <a:gd name="connsiteY15" fmla="*/ 708527 h 1722202"/>
                  <a:gd name="connsiteX16" fmla="*/ 3192910 w 3192910"/>
                  <a:gd name="connsiteY16" fmla="*/ 708527 h 1722202"/>
                  <a:gd name="connsiteX0" fmla="*/ 357190 w 3221733"/>
                  <a:gd name="connsiteY0" fmla="*/ 1721702 h 1722202"/>
                  <a:gd name="connsiteX1" fmla="*/ 71438 w 3221733"/>
                  <a:gd name="connsiteY1" fmla="*/ 1435951 h 1722202"/>
                  <a:gd name="connsiteX2" fmla="*/ 785818 w 3221733"/>
                  <a:gd name="connsiteY2" fmla="*/ 650132 h 1722202"/>
                  <a:gd name="connsiteX3" fmla="*/ 1184386 w 3221733"/>
                  <a:gd name="connsiteY3" fmla="*/ 419769 h 1722202"/>
                  <a:gd name="connsiteX4" fmla="*/ 1425018 w 3221733"/>
                  <a:gd name="connsiteY4" fmla="*/ 211222 h 1722202"/>
                  <a:gd name="connsiteX5" fmla="*/ 1633565 w 3221733"/>
                  <a:gd name="connsiteY5" fmla="*/ 82885 h 1722202"/>
                  <a:gd name="connsiteX6" fmla="*/ 1793986 w 3221733"/>
                  <a:gd name="connsiteY6" fmla="*/ 34758 h 1722202"/>
                  <a:gd name="connsiteX7" fmla="*/ 2034618 w 3221733"/>
                  <a:gd name="connsiteY7" fmla="*/ 2674 h 1722202"/>
                  <a:gd name="connsiteX8" fmla="*/ 2178997 w 3221733"/>
                  <a:gd name="connsiteY8" fmla="*/ 50800 h 1722202"/>
                  <a:gd name="connsiteX9" fmla="*/ 2339418 w 3221733"/>
                  <a:gd name="connsiteY9" fmla="*/ 195179 h 1722202"/>
                  <a:gd name="connsiteX10" fmla="*/ 2499839 w 3221733"/>
                  <a:gd name="connsiteY10" fmla="*/ 291432 h 1722202"/>
                  <a:gd name="connsiteX11" fmla="*/ 2676302 w 3221733"/>
                  <a:gd name="connsiteY11" fmla="*/ 499979 h 1722202"/>
                  <a:gd name="connsiteX12" fmla="*/ 2820681 w 3221733"/>
                  <a:gd name="connsiteY12" fmla="*/ 596232 h 1722202"/>
                  <a:gd name="connsiteX13" fmla="*/ 2820681 w 3221733"/>
                  <a:gd name="connsiteY13" fmla="*/ 596232 h 1722202"/>
                  <a:gd name="connsiteX14" fmla="*/ 3029228 w 3221733"/>
                  <a:gd name="connsiteY14" fmla="*/ 676443 h 1722202"/>
                  <a:gd name="connsiteX15" fmla="*/ 3221733 w 3221733"/>
                  <a:gd name="connsiteY15" fmla="*/ 708527 h 1722202"/>
                  <a:gd name="connsiteX16" fmla="*/ 3221733 w 3221733"/>
                  <a:gd name="connsiteY16" fmla="*/ 708527 h 1722202"/>
                  <a:gd name="connsiteX0" fmla="*/ 1625 w 2866168"/>
                  <a:gd name="connsiteY0" fmla="*/ 1721702 h 1722202"/>
                  <a:gd name="connsiteX1" fmla="*/ 73064 w 2866168"/>
                  <a:gd name="connsiteY1" fmla="*/ 935884 h 1722202"/>
                  <a:gd name="connsiteX2" fmla="*/ 430253 w 2866168"/>
                  <a:gd name="connsiteY2" fmla="*/ 650132 h 1722202"/>
                  <a:gd name="connsiteX3" fmla="*/ 828821 w 2866168"/>
                  <a:gd name="connsiteY3" fmla="*/ 419769 h 1722202"/>
                  <a:gd name="connsiteX4" fmla="*/ 1069453 w 2866168"/>
                  <a:gd name="connsiteY4" fmla="*/ 211222 h 1722202"/>
                  <a:gd name="connsiteX5" fmla="*/ 1278000 w 2866168"/>
                  <a:gd name="connsiteY5" fmla="*/ 82885 h 1722202"/>
                  <a:gd name="connsiteX6" fmla="*/ 1438421 w 2866168"/>
                  <a:gd name="connsiteY6" fmla="*/ 34758 h 1722202"/>
                  <a:gd name="connsiteX7" fmla="*/ 1679053 w 2866168"/>
                  <a:gd name="connsiteY7" fmla="*/ 2674 h 1722202"/>
                  <a:gd name="connsiteX8" fmla="*/ 1823432 w 2866168"/>
                  <a:gd name="connsiteY8" fmla="*/ 50800 h 1722202"/>
                  <a:gd name="connsiteX9" fmla="*/ 1983853 w 2866168"/>
                  <a:gd name="connsiteY9" fmla="*/ 195179 h 1722202"/>
                  <a:gd name="connsiteX10" fmla="*/ 2144274 w 2866168"/>
                  <a:gd name="connsiteY10" fmla="*/ 291432 h 1722202"/>
                  <a:gd name="connsiteX11" fmla="*/ 2320737 w 2866168"/>
                  <a:gd name="connsiteY11" fmla="*/ 499979 h 1722202"/>
                  <a:gd name="connsiteX12" fmla="*/ 2465116 w 2866168"/>
                  <a:gd name="connsiteY12" fmla="*/ 596232 h 1722202"/>
                  <a:gd name="connsiteX13" fmla="*/ 2465116 w 2866168"/>
                  <a:gd name="connsiteY13" fmla="*/ 596232 h 1722202"/>
                  <a:gd name="connsiteX14" fmla="*/ 2673663 w 2866168"/>
                  <a:gd name="connsiteY14" fmla="*/ 676443 h 1722202"/>
                  <a:gd name="connsiteX15" fmla="*/ 2866168 w 2866168"/>
                  <a:gd name="connsiteY15" fmla="*/ 708527 h 1722202"/>
                  <a:gd name="connsiteX16" fmla="*/ 2866168 w 2866168"/>
                  <a:gd name="connsiteY16" fmla="*/ 708527 h 1722202"/>
                  <a:gd name="connsiteX0" fmla="*/ 583410 w 3447953"/>
                  <a:gd name="connsiteY0" fmla="*/ 1721702 h 1721702"/>
                  <a:gd name="connsiteX1" fmla="*/ 11906 w 3447953"/>
                  <a:gd name="connsiteY1" fmla="*/ 1150198 h 1721702"/>
                  <a:gd name="connsiteX2" fmla="*/ 654849 w 3447953"/>
                  <a:gd name="connsiteY2" fmla="*/ 935884 h 1721702"/>
                  <a:gd name="connsiteX3" fmla="*/ 1012038 w 3447953"/>
                  <a:gd name="connsiteY3" fmla="*/ 650132 h 1721702"/>
                  <a:gd name="connsiteX4" fmla="*/ 1410606 w 3447953"/>
                  <a:gd name="connsiteY4" fmla="*/ 419769 h 1721702"/>
                  <a:gd name="connsiteX5" fmla="*/ 1651238 w 3447953"/>
                  <a:gd name="connsiteY5" fmla="*/ 211222 h 1721702"/>
                  <a:gd name="connsiteX6" fmla="*/ 1859785 w 3447953"/>
                  <a:gd name="connsiteY6" fmla="*/ 82885 h 1721702"/>
                  <a:gd name="connsiteX7" fmla="*/ 2020206 w 3447953"/>
                  <a:gd name="connsiteY7" fmla="*/ 34758 h 1721702"/>
                  <a:gd name="connsiteX8" fmla="*/ 2260838 w 3447953"/>
                  <a:gd name="connsiteY8" fmla="*/ 2674 h 1721702"/>
                  <a:gd name="connsiteX9" fmla="*/ 2405217 w 3447953"/>
                  <a:gd name="connsiteY9" fmla="*/ 50800 h 1721702"/>
                  <a:gd name="connsiteX10" fmla="*/ 2565638 w 3447953"/>
                  <a:gd name="connsiteY10" fmla="*/ 195179 h 1721702"/>
                  <a:gd name="connsiteX11" fmla="*/ 2726059 w 3447953"/>
                  <a:gd name="connsiteY11" fmla="*/ 291432 h 1721702"/>
                  <a:gd name="connsiteX12" fmla="*/ 2902522 w 3447953"/>
                  <a:gd name="connsiteY12" fmla="*/ 499979 h 1721702"/>
                  <a:gd name="connsiteX13" fmla="*/ 3046901 w 3447953"/>
                  <a:gd name="connsiteY13" fmla="*/ 596232 h 1721702"/>
                  <a:gd name="connsiteX14" fmla="*/ 3046901 w 3447953"/>
                  <a:gd name="connsiteY14" fmla="*/ 596232 h 1721702"/>
                  <a:gd name="connsiteX15" fmla="*/ 3255448 w 3447953"/>
                  <a:gd name="connsiteY15" fmla="*/ 676443 h 1721702"/>
                  <a:gd name="connsiteX16" fmla="*/ 3447953 w 3447953"/>
                  <a:gd name="connsiteY16" fmla="*/ 708527 h 1721702"/>
                  <a:gd name="connsiteX17" fmla="*/ 3447953 w 3447953"/>
                  <a:gd name="connsiteY17" fmla="*/ 708527 h 1721702"/>
                  <a:gd name="connsiteX0" fmla="*/ 952474 w 3817017"/>
                  <a:gd name="connsiteY0" fmla="*/ 1721702 h 1721702"/>
                  <a:gd name="connsiteX1" fmla="*/ 95251 w 3817017"/>
                  <a:gd name="connsiteY1" fmla="*/ 1435950 h 1721702"/>
                  <a:gd name="connsiteX2" fmla="*/ 380970 w 3817017"/>
                  <a:gd name="connsiteY2" fmla="*/ 1150198 h 1721702"/>
                  <a:gd name="connsiteX3" fmla="*/ 1023913 w 3817017"/>
                  <a:gd name="connsiteY3" fmla="*/ 935884 h 1721702"/>
                  <a:gd name="connsiteX4" fmla="*/ 1381102 w 3817017"/>
                  <a:gd name="connsiteY4" fmla="*/ 650132 h 1721702"/>
                  <a:gd name="connsiteX5" fmla="*/ 1779670 w 3817017"/>
                  <a:gd name="connsiteY5" fmla="*/ 419769 h 1721702"/>
                  <a:gd name="connsiteX6" fmla="*/ 2020302 w 3817017"/>
                  <a:gd name="connsiteY6" fmla="*/ 211222 h 1721702"/>
                  <a:gd name="connsiteX7" fmla="*/ 2228849 w 3817017"/>
                  <a:gd name="connsiteY7" fmla="*/ 82885 h 1721702"/>
                  <a:gd name="connsiteX8" fmla="*/ 2389270 w 3817017"/>
                  <a:gd name="connsiteY8" fmla="*/ 34758 h 1721702"/>
                  <a:gd name="connsiteX9" fmla="*/ 2629902 w 3817017"/>
                  <a:gd name="connsiteY9" fmla="*/ 2674 h 1721702"/>
                  <a:gd name="connsiteX10" fmla="*/ 2774281 w 3817017"/>
                  <a:gd name="connsiteY10" fmla="*/ 50800 h 1721702"/>
                  <a:gd name="connsiteX11" fmla="*/ 2934702 w 3817017"/>
                  <a:gd name="connsiteY11" fmla="*/ 195179 h 1721702"/>
                  <a:gd name="connsiteX12" fmla="*/ 3095123 w 3817017"/>
                  <a:gd name="connsiteY12" fmla="*/ 291432 h 1721702"/>
                  <a:gd name="connsiteX13" fmla="*/ 3271586 w 3817017"/>
                  <a:gd name="connsiteY13" fmla="*/ 499979 h 1721702"/>
                  <a:gd name="connsiteX14" fmla="*/ 3415965 w 3817017"/>
                  <a:gd name="connsiteY14" fmla="*/ 596232 h 1721702"/>
                  <a:gd name="connsiteX15" fmla="*/ 3415965 w 3817017"/>
                  <a:gd name="connsiteY15" fmla="*/ 596232 h 1721702"/>
                  <a:gd name="connsiteX16" fmla="*/ 3624512 w 3817017"/>
                  <a:gd name="connsiteY16" fmla="*/ 676443 h 1721702"/>
                  <a:gd name="connsiteX17" fmla="*/ 3817017 w 3817017"/>
                  <a:gd name="connsiteY17" fmla="*/ 708527 h 1721702"/>
                  <a:gd name="connsiteX18" fmla="*/ 3817017 w 3817017"/>
                  <a:gd name="connsiteY18" fmla="*/ 708527 h 1721702"/>
                  <a:gd name="connsiteX0" fmla="*/ 95251 w 3817017"/>
                  <a:gd name="connsiteY0" fmla="*/ 1435950 h 1435950"/>
                  <a:gd name="connsiteX1" fmla="*/ 380970 w 3817017"/>
                  <a:gd name="connsiteY1" fmla="*/ 1150198 h 1435950"/>
                  <a:gd name="connsiteX2" fmla="*/ 1023913 w 3817017"/>
                  <a:gd name="connsiteY2" fmla="*/ 935884 h 1435950"/>
                  <a:gd name="connsiteX3" fmla="*/ 1381102 w 3817017"/>
                  <a:gd name="connsiteY3" fmla="*/ 650132 h 1435950"/>
                  <a:gd name="connsiteX4" fmla="*/ 1779670 w 3817017"/>
                  <a:gd name="connsiteY4" fmla="*/ 419769 h 1435950"/>
                  <a:gd name="connsiteX5" fmla="*/ 2020302 w 3817017"/>
                  <a:gd name="connsiteY5" fmla="*/ 211222 h 1435950"/>
                  <a:gd name="connsiteX6" fmla="*/ 2228849 w 3817017"/>
                  <a:gd name="connsiteY6" fmla="*/ 82885 h 1435950"/>
                  <a:gd name="connsiteX7" fmla="*/ 2389270 w 3817017"/>
                  <a:gd name="connsiteY7" fmla="*/ 34758 h 1435950"/>
                  <a:gd name="connsiteX8" fmla="*/ 2629902 w 3817017"/>
                  <a:gd name="connsiteY8" fmla="*/ 2674 h 1435950"/>
                  <a:gd name="connsiteX9" fmla="*/ 2774281 w 3817017"/>
                  <a:gd name="connsiteY9" fmla="*/ 50800 h 1435950"/>
                  <a:gd name="connsiteX10" fmla="*/ 2934702 w 3817017"/>
                  <a:gd name="connsiteY10" fmla="*/ 195179 h 1435950"/>
                  <a:gd name="connsiteX11" fmla="*/ 3095123 w 3817017"/>
                  <a:gd name="connsiteY11" fmla="*/ 291432 h 1435950"/>
                  <a:gd name="connsiteX12" fmla="*/ 3271586 w 3817017"/>
                  <a:gd name="connsiteY12" fmla="*/ 499979 h 1435950"/>
                  <a:gd name="connsiteX13" fmla="*/ 3415965 w 3817017"/>
                  <a:gd name="connsiteY13" fmla="*/ 596232 h 1435950"/>
                  <a:gd name="connsiteX14" fmla="*/ 3415965 w 3817017"/>
                  <a:gd name="connsiteY14" fmla="*/ 596232 h 1435950"/>
                  <a:gd name="connsiteX15" fmla="*/ 3624512 w 3817017"/>
                  <a:gd name="connsiteY15" fmla="*/ 676443 h 1435950"/>
                  <a:gd name="connsiteX16" fmla="*/ 3817017 w 3817017"/>
                  <a:gd name="connsiteY16" fmla="*/ 708527 h 1435950"/>
                  <a:gd name="connsiteX17" fmla="*/ 3817017 w 3817017"/>
                  <a:gd name="connsiteY17" fmla="*/ 708527 h 1435950"/>
                  <a:gd name="connsiteX0" fmla="*/ 0 w 3436047"/>
                  <a:gd name="connsiteY0" fmla="*/ 1150198 h 1150198"/>
                  <a:gd name="connsiteX1" fmla="*/ 642943 w 3436047"/>
                  <a:gd name="connsiteY1" fmla="*/ 935884 h 1150198"/>
                  <a:gd name="connsiteX2" fmla="*/ 1000132 w 3436047"/>
                  <a:gd name="connsiteY2" fmla="*/ 650132 h 1150198"/>
                  <a:gd name="connsiteX3" fmla="*/ 1398700 w 3436047"/>
                  <a:gd name="connsiteY3" fmla="*/ 419769 h 1150198"/>
                  <a:gd name="connsiteX4" fmla="*/ 1639332 w 3436047"/>
                  <a:gd name="connsiteY4" fmla="*/ 211222 h 1150198"/>
                  <a:gd name="connsiteX5" fmla="*/ 1847879 w 3436047"/>
                  <a:gd name="connsiteY5" fmla="*/ 82885 h 1150198"/>
                  <a:gd name="connsiteX6" fmla="*/ 2008300 w 3436047"/>
                  <a:gd name="connsiteY6" fmla="*/ 34758 h 1150198"/>
                  <a:gd name="connsiteX7" fmla="*/ 2248932 w 3436047"/>
                  <a:gd name="connsiteY7" fmla="*/ 2674 h 1150198"/>
                  <a:gd name="connsiteX8" fmla="*/ 2393311 w 3436047"/>
                  <a:gd name="connsiteY8" fmla="*/ 50800 h 1150198"/>
                  <a:gd name="connsiteX9" fmla="*/ 2553732 w 3436047"/>
                  <a:gd name="connsiteY9" fmla="*/ 195179 h 1150198"/>
                  <a:gd name="connsiteX10" fmla="*/ 2714153 w 3436047"/>
                  <a:gd name="connsiteY10" fmla="*/ 291432 h 1150198"/>
                  <a:gd name="connsiteX11" fmla="*/ 2890616 w 3436047"/>
                  <a:gd name="connsiteY11" fmla="*/ 499979 h 1150198"/>
                  <a:gd name="connsiteX12" fmla="*/ 3034995 w 3436047"/>
                  <a:gd name="connsiteY12" fmla="*/ 596232 h 1150198"/>
                  <a:gd name="connsiteX13" fmla="*/ 3034995 w 3436047"/>
                  <a:gd name="connsiteY13" fmla="*/ 596232 h 1150198"/>
                  <a:gd name="connsiteX14" fmla="*/ 3243542 w 3436047"/>
                  <a:gd name="connsiteY14" fmla="*/ 676443 h 1150198"/>
                  <a:gd name="connsiteX15" fmla="*/ 3436047 w 3436047"/>
                  <a:gd name="connsiteY15" fmla="*/ 708527 h 1150198"/>
                  <a:gd name="connsiteX16" fmla="*/ 3436047 w 3436047"/>
                  <a:gd name="connsiteY16" fmla="*/ 708527 h 1150198"/>
                  <a:gd name="connsiteX0" fmla="*/ 0 w 2793104"/>
                  <a:gd name="connsiteY0" fmla="*/ 935884 h 935884"/>
                  <a:gd name="connsiteX1" fmla="*/ 357189 w 2793104"/>
                  <a:gd name="connsiteY1" fmla="*/ 650132 h 935884"/>
                  <a:gd name="connsiteX2" fmla="*/ 755757 w 2793104"/>
                  <a:gd name="connsiteY2" fmla="*/ 419769 h 935884"/>
                  <a:gd name="connsiteX3" fmla="*/ 996389 w 2793104"/>
                  <a:gd name="connsiteY3" fmla="*/ 211222 h 935884"/>
                  <a:gd name="connsiteX4" fmla="*/ 1204936 w 2793104"/>
                  <a:gd name="connsiteY4" fmla="*/ 82885 h 935884"/>
                  <a:gd name="connsiteX5" fmla="*/ 1365357 w 2793104"/>
                  <a:gd name="connsiteY5" fmla="*/ 34758 h 935884"/>
                  <a:gd name="connsiteX6" fmla="*/ 1605989 w 2793104"/>
                  <a:gd name="connsiteY6" fmla="*/ 2674 h 935884"/>
                  <a:gd name="connsiteX7" fmla="*/ 1750368 w 2793104"/>
                  <a:gd name="connsiteY7" fmla="*/ 50800 h 935884"/>
                  <a:gd name="connsiteX8" fmla="*/ 1910789 w 2793104"/>
                  <a:gd name="connsiteY8" fmla="*/ 195179 h 935884"/>
                  <a:gd name="connsiteX9" fmla="*/ 2071210 w 2793104"/>
                  <a:gd name="connsiteY9" fmla="*/ 291432 h 935884"/>
                  <a:gd name="connsiteX10" fmla="*/ 2247673 w 2793104"/>
                  <a:gd name="connsiteY10" fmla="*/ 499979 h 935884"/>
                  <a:gd name="connsiteX11" fmla="*/ 2392052 w 2793104"/>
                  <a:gd name="connsiteY11" fmla="*/ 596232 h 935884"/>
                  <a:gd name="connsiteX12" fmla="*/ 2392052 w 2793104"/>
                  <a:gd name="connsiteY12" fmla="*/ 596232 h 935884"/>
                  <a:gd name="connsiteX13" fmla="*/ 2600599 w 2793104"/>
                  <a:gd name="connsiteY13" fmla="*/ 676443 h 935884"/>
                  <a:gd name="connsiteX14" fmla="*/ 2793104 w 2793104"/>
                  <a:gd name="connsiteY14" fmla="*/ 708527 h 935884"/>
                  <a:gd name="connsiteX15" fmla="*/ 2793104 w 2793104"/>
                  <a:gd name="connsiteY15" fmla="*/ 708527 h 935884"/>
                  <a:gd name="connsiteX0" fmla="*/ 202409 w 2995513"/>
                  <a:gd name="connsiteY0" fmla="*/ 935884 h 935884"/>
                  <a:gd name="connsiteX1" fmla="*/ 59532 w 2995513"/>
                  <a:gd name="connsiteY1" fmla="*/ 793008 h 935884"/>
                  <a:gd name="connsiteX2" fmla="*/ 559598 w 2995513"/>
                  <a:gd name="connsiteY2" fmla="*/ 650132 h 935884"/>
                  <a:gd name="connsiteX3" fmla="*/ 958166 w 2995513"/>
                  <a:gd name="connsiteY3" fmla="*/ 419769 h 935884"/>
                  <a:gd name="connsiteX4" fmla="*/ 1198798 w 2995513"/>
                  <a:gd name="connsiteY4" fmla="*/ 211222 h 935884"/>
                  <a:gd name="connsiteX5" fmla="*/ 1407345 w 2995513"/>
                  <a:gd name="connsiteY5" fmla="*/ 82885 h 935884"/>
                  <a:gd name="connsiteX6" fmla="*/ 1567766 w 2995513"/>
                  <a:gd name="connsiteY6" fmla="*/ 34758 h 935884"/>
                  <a:gd name="connsiteX7" fmla="*/ 1808398 w 2995513"/>
                  <a:gd name="connsiteY7" fmla="*/ 2674 h 935884"/>
                  <a:gd name="connsiteX8" fmla="*/ 1952777 w 2995513"/>
                  <a:gd name="connsiteY8" fmla="*/ 50800 h 935884"/>
                  <a:gd name="connsiteX9" fmla="*/ 2113198 w 2995513"/>
                  <a:gd name="connsiteY9" fmla="*/ 195179 h 935884"/>
                  <a:gd name="connsiteX10" fmla="*/ 2273619 w 2995513"/>
                  <a:gd name="connsiteY10" fmla="*/ 291432 h 935884"/>
                  <a:gd name="connsiteX11" fmla="*/ 2450082 w 2995513"/>
                  <a:gd name="connsiteY11" fmla="*/ 499979 h 935884"/>
                  <a:gd name="connsiteX12" fmla="*/ 2594461 w 2995513"/>
                  <a:gd name="connsiteY12" fmla="*/ 596232 h 935884"/>
                  <a:gd name="connsiteX13" fmla="*/ 2594461 w 2995513"/>
                  <a:gd name="connsiteY13" fmla="*/ 596232 h 935884"/>
                  <a:gd name="connsiteX14" fmla="*/ 2803008 w 2995513"/>
                  <a:gd name="connsiteY14" fmla="*/ 676443 h 935884"/>
                  <a:gd name="connsiteX15" fmla="*/ 2995513 w 2995513"/>
                  <a:gd name="connsiteY15" fmla="*/ 708527 h 935884"/>
                  <a:gd name="connsiteX16" fmla="*/ 2995513 w 2995513"/>
                  <a:gd name="connsiteY16" fmla="*/ 708527 h 935884"/>
                  <a:gd name="connsiteX0" fmla="*/ 226221 w 3019325"/>
                  <a:gd name="connsiteY0" fmla="*/ 935884 h 935884"/>
                  <a:gd name="connsiteX1" fmla="*/ 83344 w 3019325"/>
                  <a:gd name="connsiteY1" fmla="*/ 793008 h 935884"/>
                  <a:gd name="connsiteX2" fmla="*/ 726287 w 3019325"/>
                  <a:gd name="connsiteY2" fmla="*/ 578694 h 935884"/>
                  <a:gd name="connsiteX3" fmla="*/ 981978 w 3019325"/>
                  <a:gd name="connsiteY3" fmla="*/ 419769 h 935884"/>
                  <a:gd name="connsiteX4" fmla="*/ 1222610 w 3019325"/>
                  <a:gd name="connsiteY4" fmla="*/ 211222 h 935884"/>
                  <a:gd name="connsiteX5" fmla="*/ 1431157 w 3019325"/>
                  <a:gd name="connsiteY5" fmla="*/ 82885 h 935884"/>
                  <a:gd name="connsiteX6" fmla="*/ 1591578 w 3019325"/>
                  <a:gd name="connsiteY6" fmla="*/ 34758 h 935884"/>
                  <a:gd name="connsiteX7" fmla="*/ 1832210 w 3019325"/>
                  <a:gd name="connsiteY7" fmla="*/ 2674 h 935884"/>
                  <a:gd name="connsiteX8" fmla="*/ 1976589 w 3019325"/>
                  <a:gd name="connsiteY8" fmla="*/ 50800 h 935884"/>
                  <a:gd name="connsiteX9" fmla="*/ 2137010 w 3019325"/>
                  <a:gd name="connsiteY9" fmla="*/ 195179 h 935884"/>
                  <a:gd name="connsiteX10" fmla="*/ 2297431 w 3019325"/>
                  <a:gd name="connsiteY10" fmla="*/ 291432 h 935884"/>
                  <a:gd name="connsiteX11" fmla="*/ 2473894 w 3019325"/>
                  <a:gd name="connsiteY11" fmla="*/ 499979 h 935884"/>
                  <a:gd name="connsiteX12" fmla="*/ 2618273 w 3019325"/>
                  <a:gd name="connsiteY12" fmla="*/ 596232 h 935884"/>
                  <a:gd name="connsiteX13" fmla="*/ 2618273 w 3019325"/>
                  <a:gd name="connsiteY13" fmla="*/ 596232 h 935884"/>
                  <a:gd name="connsiteX14" fmla="*/ 2826820 w 3019325"/>
                  <a:gd name="connsiteY14" fmla="*/ 676443 h 935884"/>
                  <a:gd name="connsiteX15" fmla="*/ 3019325 w 3019325"/>
                  <a:gd name="connsiteY15" fmla="*/ 708527 h 935884"/>
                  <a:gd name="connsiteX16" fmla="*/ 3019325 w 3019325"/>
                  <a:gd name="connsiteY16" fmla="*/ 708527 h 935884"/>
                  <a:gd name="connsiteX0" fmla="*/ 595317 w 3388421"/>
                  <a:gd name="connsiteY0" fmla="*/ 935884 h 935884"/>
                  <a:gd name="connsiteX1" fmla="*/ 23813 w 3388421"/>
                  <a:gd name="connsiteY1" fmla="*/ 721570 h 935884"/>
                  <a:gd name="connsiteX2" fmla="*/ 452440 w 3388421"/>
                  <a:gd name="connsiteY2" fmla="*/ 793008 h 935884"/>
                  <a:gd name="connsiteX3" fmla="*/ 1095383 w 3388421"/>
                  <a:gd name="connsiteY3" fmla="*/ 578694 h 935884"/>
                  <a:gd name="connsiteX4" fmla="*/ 1351074 w 3388421"/>
                  <a:gd name="connsiteY4" fmla="*/ 419769 h 935884"/>
                  <a:gd name="connsiteX5" fmla="*/ 1591706 w 3388421"/>
                  <a:gd name="connsiteY5" fmla="*/ 211222 h 935884"/>
                  <a:gd name="connsiteX6" fmla="*/ 1800253 w 3388421"/>
                  <a:gd name="connsiteY6" fmla="*/ 82885 h 935884"/>
                  <a:gd name="connsiteX7" fmla="*/ 1960674 w 3388421"/>
                  <a:gd name="connsiteY7" fmla="*/ 34758 h 935884"/>
                  <a:gd name="connsiteX8" fmla="*/ 2201306 w 3388421"/>
                  <a:gd name="connsiteY8" fmla="*/ 2674 h 935884"/>
                  <a:gd name="connsiteX9" fmla="*/ 2345685 w 3388421"/>
                  <a:gd name="connsiteY9" fmla="*/ 50800 h 935884"/>
                  <a:gd name="connsiteX10" fmla="*/ 2506106 w 3388421"/>
                  <a:gd name="connsiteY10" fmla="*/ 195179 h 935884"/>
                  <a:gd name="connsiteX11" fmla="*/ 2666527 w 3388421"/>
                  <a:gd name="connsiteY11" fmla="*/ 291432 h 935884"/>
                  <a:gd name="connsiteX12" fmla="*/ 2842990 w 3388421"/>
                  <a:gd name="connsiteY12" fmla="*/ 499979 h 935884"/>
                  <a:gd name="connsiteX13" fmla="*/ 2987369 w 3388421"/>
                  <a:gd name="connsiteY13" fmla="*/ 596232 h 935884"/>
                  <a:gd name="connsiteX14" fmla="*/ 2987369 w 3388421"/>
                  <a:gd name="connsiteY14" fmla="*/ 596232 h 935884"/>
                  <a:gd name="connsiteX15" fmla="*/ 3195916 w 3388421"/>
                  <a:gd name="connsiteY15" fmla="*/ 676443 h 935884"/>
                  <a:gd name="connsiteX16" fmla="*/ 3388421 w 3388421"/>
                  <a:gd name="connsiteY16" fmla="*/ 708527 h 935884"/>
                  <a:gd name="connsiteX17" fmla="*/ 3388421 w 3388421"/>
                  <a:gd name="connsiteY17" fmla="*/ 708527 h 935884"/>
                  <a:gd name="connsiteX0" fmla="*/ 23813 w 3388421"/>
                  <a:gd name="connsiteY0" fmla="*/ 721570 h 816821"/>
                  <a:gd name="connsiteX1" fmla="*/ 452440 w 3388421"/>
                  <a:gd name="connsiteY1" fmla="*/ 793008 h 816821"/>
                  <a:gd name="connsiteX2" fmla="*/ 1095383 w 3388421"/>
                  <a:gd name="connsiteY2" fmla="*/ 578694 h 816821"/>
                  <a:gd name="connsiteX3" fmla="*/ 1351074 w 3388421"/>
                  <a:gd name="connsiteY3" fmla="*/ 419769 h 816821"/>
                  <a:gd name="connsiteX4" fmla="*/ 1591706 w 3388421"/>
                  <a:gd name="connsiteY4" fmla="*/ 211222 h 816821"/>
                  <a:gd name="connsiteX5" fmla="*/ 1800253 w 3388421"/>
                  <a:gd name="connsiteY5" fmla="*/ 82885 h 816821"/>
                  <a:gd name="connsiteX6" fmla="*/ 1960674 w 3388421"/>
                  <a:gd name="connsiteY6" fmla="*/ 34758 h 816821"/>
                  <a:gd name="connsiteX7" fmla="*/ 2201306 w 3388421"/>
                  <a:gd name="connsiteY7" fmla="*/ 2674 h 816821"/>
                  <a:gd name="connsiteX8" fmla="*/ 2345685 w 3388421"/>
                  <a:gd name="connsiteY8" fmla="*/ 50800 h 816821"/>
                  <a:gd name="connsiteX9" fmla="*/ 2506106 w 3388421"/>
                  <a:gd name="connsiteY9" fmla="*/ 195179 h 816821"/>
                  <a:gd name="connsiteX10" fmla="*/ 2666527 w 3388421"/>
                  <a:gd name="connsiteY10" fmla="*/ 291432 h 816821"/>
                  <a:gd name="connsiteX11" fmla="*/ 2842990 w 3388421"/>
                  <a:gd name="connsiteY11" fmla="*/ 499979 h 816821"/>
                  <a:gd name="connsiteX12" fmla="*/ 2987369 w 3388421"/>
                  <a:gd name="connsiteY12" fmla="*/ 596232 h 816821"/>
                  <a:gd name="connsiteX13" fmla="*/ 2987369 w 3388421"/>
                  <a:gd name="connsiteY13" fmla="*/ 596232 h 816821"/>
                  <a:gd name="connsiteX14" fmla="*/ 3195916 w 3388421"/>
                  <a:gd name="connsiteY14" fmla="*/ 676443 h 816821"/>
                  <a:gd name="connsiteX15" fmla="*/ 3388421 w 3388421"/>
                  <a:gd name="connsiteY15" fmla="*/ 708527 h 816821"/>
                  <a:gd name="connsiteX16" fmla="*/ 3388421 w 3388421"/>
                  <a:gd name="connsiteY16" fmla="*/ 708527 h 816821"/>
                  <a:gd name="connsiteX0" fmla="*/ 0 w 2935981"/>
                  <a:gd name="connsiteY0" fmla="*/ 793008 h 793008"/>
                  <a:gd name="connsiteX1" fmla="*/ 642943 w 2935981"/>
                  <a:gd name="connsiteY1" fmla="*/ 578694 h 793008"/>
                  <a:gd name="connsiteX2" fmla="*/ 898634 w 2935981"/>
                  <a:gd name="connsiteY2" fmla="*/ 419769 h 793008"/>
                  <a:gd name="connsiteX3" fmla="*/ 1139266 w 2935981"/>
                  <a:gd name="connsiteY3" fmla="*/ 211222 h 793008"/>
                  <a:gd name="connsiteX4" fmla="*/ 1347813 w 2935981"/>
                  <a:gd name="connsiteY4" fmla="*/ 82885 h 793008"/>
                  <a:gd name="connsiteX5" fmla="*/ 1508234 w 2935981"/>
                  <a:gd name="connsiteY5" fmla="*/ 34758 h 793008"/>
                  <a:gd name="connsiteX6" fmla="*/ 1748866 w 2935981"/>
                  <a:gd name="connsiteY6" fmla="*/ 2674 h 793008"/>
                  <a:gd name="connsiteX7" fmla="*/ 1893245 w 2935981"/>
                  <a:gd name="connsiteY7" fmla="*/ 50800 h 793008"/>
                  <a:gd name="connsiteX8" fmla="*/ 2053666 w 2935981"/>
                  <a:gd name="connsiteY8" fmla="*/ 195179 h 793008"/>
                  <a:gd name="connsiteX9" fmla="*/ 2214087 w 2935981"/>
                  <a:gd name="connsiteY9" fmla="*/ 291432 h 793008"/>
                  <a:gd name="connsiteX10" fmla="*/ 2390550 w 2935981"/>
                  <a:gd name="connsiteY10" fmla="*/ 499979 h 793008"/>
                  <a:gd name="connsiteX11" fmla="*/ 2534929 w 2935981"/>
                  <a:gd name="connsiteY11" fmla="*/ 596232 h 793008"/>
                  <a:gd name="connsiteX12" fmla="*/ 2534929 w 2935981"/>
                  <a:gd name="connsiteY12" fmla="*/ 596232 h 793008"/>
                  <a:gd name="connsiteX13" fmla="*/ 2743476 w 2935981"/>
                  <a:gd name="connsiteY13" fmla="*/ 676443 h 793008"/>
                  <a:gd name="connsiteX14" fmla="*/ 2935981 w 2935981"/>
                  <a:gd name="connsiteY14" fmla="*/ 708527 h 793008"/>
                  <a:gd name="connsiteX15" fmla="*/ 2935981 w 2935981"/>
                  <a:gd name="connsiteY15" fmla="*/ 708527 h 793008"/>
                  <a:gd name="connsiteX0" fmla="*/ 0 w 2935981"/>
                  <a:gd name="connsiteY0" fmla="*/ 859929 h 859929"/>
                  <a:gd name="connsiteX1" fmla="*/ 642943 w 2935981"/>
                  <a:gd name="connsiteY1" fmla="*/ 645615 h 859929"/>
                  <a:gd name="connsiteX2" fmla="*/ 898634 w 2935981"/>
                  <a:gd name="connsiteY2" fmla="*/ 486690 h 859929"/>
                  <a:gd name="connsiteX3" fmla="*/ 1139266 w 2935981"/>
                  <a:gd name="connsiteY3" fmla="*/ 278143 h 859929"/>
                  <a:gd name="connsiteX4" fmla="*/ 1347813 w 2935981"/>
                  <a:gd name="connsiteY4" fmla="*/ 149806 h 859929"/>
                  <a:gd name="connsiteX5" fmla="*/ 1508234 w 2935981"/>
                  <a:gd name="connsiteY5" fmla="*/ 101679 h 859929"/>
                  <a:gd name="connsiteX6" fmla="*/ 1714513 w 2935981"/>
                  <a:gd name="connsiteY6" fmla="*/ 2674 h 859929"/>
                  <a:gd name="connsiteX7" fmla="*/ 1893245 w 2935981"/>
                  <a:gd name="connsiteY7" fmla="*/ 117721 h 859929"/>
                  <a:gd name="connsiteX8" fmla="*/ 2053666 w 2935981"/>
                  <a:gd name="connsiteY8" fmla="*/ 262100 h 859929"/>
                  <a:gd name="connsiteX9" fmla="*/ 2214087 w 2935981"/>
                  <a:gd name="connsiteY9" fmla="*/ 358353 h 859929"/>
                  <a:gd name="connsiteX10" fmla="*/ 2390550 w 2935981"/>
                  <a:gd name="connsiteY10" fmla="*/ 566900 h 859929"/>
                  <a:gd name="connsiteX11" fmla="*/ 2534929 w 2935981"/>
                  <a:gd name="connsiteY11" fmla="*/ 663153 h 859929"/>
                  <a:gd name="connsiteX12" fmla="*/ 2534929 w 2935981"/>
                  <a:gd name="connsiteY12" fmla="*/ 663153 h 859929"/>
                  <a:gd name="connsiteX13" fmla="*/ 2743476 w 2935981"/>
                  <a:gd name="connsiteY13" fmla="*/ 743364 h 859929"/>
                  <a:gd name="connsiteX14" fmla="*/ 2935981 w 2935981"/>
                  <a:gd name="connsiteY14" fmla="*/ 775448 h 859929"/>
                  <a:gd name="connsiteX15" fmla="*/ 2935981 w 2935981"/>
                  <a:gd name="connsiteY15" fmla="*/ 775448 h 859929"/>
                  <a:gd name="connsiteX0" fmla="*/ 0 w 2935981"/>
                  <a:gd name="connsiteY0" fmla="*/ 881776 h 881776"/>
                  <a:gd name="connsiteX1" fmla="*/ 642943 w 2935981"/>
                  <a:gd name="connsiteY1" fmla="*/ 667462 h 881776"/>
                  <a:gd name="connsiteX2" fmla="*/ 898634 w 2935981"/>
                  <a:gd name="connsiteY2" fmla="*/ 508537 h 881776"/>
                  <a:gd name="connsiteX3" fmla="*/ 1139266 w 2935981"/>
                  <a:gd name="connsiteY3" fmla="*/ 299990 h 881776"/>
                  <a:gd name="connsiteX4" fmla="*/ 1347813 w 2935981"/>
                  <a:gd name="connsiteY4" fmla="*/ 171653 h 881776"/>
                  <a:gd name="connsiteX5" fmla="*/ 1500199 w 2935981"/>
                  <a:gd name="connsiteY5" fmla="*/ 24522 h 881776"/>
                  <a:gd name="connsiteX6" fmla="*/ 1714513 w 2935981"/>
                  <a:gd name="connsiteY6" fmla="*/ 24521 h 881776"/>
                  <a:gd name="connsiteX7" fmla="*/ 1893245 w 2935981"/>
                  <a:gd name="connsiteY7" fmla="*/ 139568 h 881776"/>
                  <a:gd name="connsiteX8" fmla="*/ 2053666 w 2935981"/>
                  <a:gd name="connsiteY8" fmla="*/ 283947 h 881776"/>
                  <a:gd name="connsiteX9" fmla="*/ 2214087 w 2935981"/>
                  <a:gd name="connsiteY9" fmla="*/ 380200 h 881776"/>
                  <a:gd name="connsiteX10" fmla="*/ 2390550 w 2935981"/>
                  <a:gd name="connsiteY10" fmla="*/ 588747 h 881776"/>
                  <a:gd name="connsiteX11" fmla="*/ 2534929 w 2935981"/>
                  <a:gd name="connsiteY11" fmla="*/ 685000 h 881776"/>
                  <a:gd name="connsiteX12" fmla="*/ 2534929 w 2935981"/>
                  <a:gd name="connsiteY12" fmla="*/ 685000 h 881776"/>
                  <a:gd name="connsiteX13" fmla="*/ 2743476 w 2935981"/>
                  <a:gd name="connsiteY13" fmla="*/ 765211 h 881776"/>
                  <a:gd name="connsiteX14" fmla="*/ 2935981 w 2935981"/>
                  <a:gd name="connsiteY14" fmla="*/ 797295 h 881776"/>
                  <a:gd name="connsiteX15" fmla="*/ 2935981 w 2935981"/>
                  <a:gd name="connsiteY15" fmla="*/ 797295 h 881776"/>
                  <a:gd name="connsiteX0" fmla="*/ 0 w 3086483"/>
                  <a:gd name="connsiteY0" fmla="*/ 881776 h 881778"/>
                  <a:gd name="connsiteX1" fmla="*/ 642943 w 3086483"/>
                  <a:gd name="connsiteY1" fmla="*/ 667462 h 881778"/>
                  <a:gd name="connsiteX2" fmla="*/ 898634 w 3086483"/>
                  <a:gd name="connsiteY2" fmla="*/ 508537 h 881778"/>
                  <a:gd name="connsiteX3" fmla="*/ 1139266 w 3086483"/>
                  <a:gd name="connsiteY3" fmla="*/ 299990 h 881778"/>
                  <a:gd name="connsiteX4" fmla="*/ 1347813 w 3086483"/>
                  <a:gd name="connsiteY4" fmla="*/ 171653 h 881778"/>
                  <a:gd name="connsiteX5" fmla="*/ 1500199 w 3086483"/>
                  <a:gd name="connsiteY5" fmla="*/ 24522 h 881778"/>
                  <a:gd name="connsiteX6" fmla="*/ 1714513 w 3086483"/>
                  <a:gd name="connsiteY6" fmla="*/ 24521 h 881778"/>
                  <a:gd name="connsiteX7" fmla="*/ 1893245 w 3086483"/>
                  <a:gd name="connsiteY7" fmla="*/ 139568 h 881778"/>
                  <a:gd name="connsiteX8" fmla="*/ 2053666 w 3086483"/>
                  <a:gd name="connsiteY8" fmla="*/ 283947 h 881778"/>
                  <a:gd name="connsiteX9" fmla="*/ 2214087 w 3086483"/>
                  <a:gd name="connsiteY9" fmla="*/ 380200 h 881778"/>
                  <a:gd name="connsiteX10" fmla="*/ 2390550 w 3086483"/>
                  <a:gd name="connsiteY10" fmla="*/ 588747 h 881778"/>
                  <a:gd name="connsiteX11" fmla="*/ 2534929 w 3086483"/>
                  <a:gd name="connsiteY11" fmla="*/ 685000 h 881778"/>
                  <a:gd name="connsiteX12" fmla="*/ 2534929 w 3086483"/>
                  <a:gd name="connsiteY12" fmla="*/ 685000 h 881778"/>
                  <a:gd name="connsiteX13" fmla="*/ 2743476 w 3086483"/>
                  <a:gd name="connsiteY13" fmla="*/ 765211 h 881778"/>
                  <a:gd name="connsiteX14" fmla="*/ 2935981 w 3086483"/>
                  <a:gd name="connsiteY14" fmla="*/ 797295 h 881778"/>
                  <a:gd name="connsiteX15" fmla="*/ 3086483 w 3086483"/>
                  <a:gd name="connsiteY15" fmla="*/ 881778 h 88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6483" h="881778">
                    <a:moveTo>
                      <a:pt x="0" y="881776"/>
                    </a:moveTo>
                    <a:cubicBezTo>
                      <a:pt x="178595" y="857963"/>
                      <a:pt x="493171" y="729669"/>
                      <a:pt x="642943" y="667462"/>
                    </a:cubicBezTo>
                    <a:cubicBezTo>
                      <a:pt x="792715" y="605256"/>
                      <a:pt x="815914" y="569782"/>
                      <a:pt x="898634" y="508537"/>
                    </a:cubicBezTo>
                    <a:cubicBezTo>
                      <a:pt x="981355" y="447292"/>
                      <a:pt x="1064403" y="356137"/>
                      <a:pt x="1139266" y="299990"/>
                    </a:cubicBezTo>
                    <a:cubicBezTo>
                      <a:pt x="1214129" y="243843"/>
                      <a:pt x="1287657" y="217564"/>
                      <a:pt x="1347813" y="171653"/>
                    </a:cubicBezTo>
                    <a:cubicBezTo>
                      <a:pt x="1407969" y="125742"/>
                      <a:pt x="1439082" y="49044"/>
                      <a:pt x="1500199" y="24522"/>
                    </a:cubicBezTo>
                    <a:cubicBezTo>
                      <a:pt x="1561316" y="0"/>
                      <a:pt x="1649005" y="5347"/>
                      <a:pt x="1714513" y="24521"/>
                    </a:cubicBezTo>
                    <a:cubicBezTo>
                      <a:pt x="1780021" y="43695"/>
                      <a:pt x="1836720" y="96330"/>
                      <a:pt x="1893245" y="139568"/>
                    </a:cubicBezTo>
                    <a:cubicBezTo>
                      <a:pt x="1949770" y="182806"/>
                      <a:pt x="2000192" y="243842"/>
                      <a:pt x="2053666" y="283947"/>
                    </a:cubicBezTo>
                    <a:cubicBezTo>
                      <a:pt x="2107140" y="324052"/>
                      <a:pt x="2157940" y="329400"/>
                      <a:pt x="2214087" y="380200"/>
                    </a:cubicBezTo>
                    <a:cubicBezTo>
                      <a:pt x="2270234" y="431000"/>
                      <a:pt x="2337076" y="537947"/>
                      <a:pt x="2390550" y="588747"/>
                    </a:cubicBezTo>
                    <a:cubicBezTo>
                      <a:pt x="2444024" y="639547"/>
                      <a:pt x="2534929" y="685000"/>
                      <a:pt x="2534929" y="685000"/>
                    </a:cubicBezTo>
                    <a:lnTo>
                      <a:pt x="2534929" y="685000"/>
                    </a:lnTo>
                    <a:cubicBezTo>
                      <a:pt x="2569687" y="698368"/>
                      <a:pt x="2676634" y="746495"/>
                      <a:pt x="2743476" y="765211"/>
                    </a:cubicBezTo>
                    <a:cubicBezTo>
                      <a:pt x="2810318" y="783927"/>
                      <a:pt x="2878813" y="777867"/>
                      <a:pt x="2935981" y="797295"/>
                    </a:cubicBezTo>
                    <a:cubicBezTo>
                      <a:pt x="2993149" y="816723"/>
                      <a:pt x="3036316" y="853617"/>
                      <a:pt x="3086483" y="881778"/>
                    </a:cubicBezTo>
                  </a:path>
                </a:pathLst>
              </a:custGeom>
              <a:solidFill>
                <a:schemeClr val="bg1">
                  <a:lumMod val="75000"/>
                </a:schemeClr>
              </a:solidFill>
              <a:ln w="9525"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cxnSp>
            <p:nvCxnSpPr>
              <p:cNvPr id="54" name="直接连接符 3"/>
              <p:cNvCxnSpPr>
                <a:stCxn id="46" idx="4"/>
                <a:endCxn id="44" idx="2"/>
              </p:cNvCxnSpPr>
              <p:nvPr/>
            </p:nvCxnSpPr>
            <p:spPr bwMode="auto">
              <a:xfrm flipV="1">
                <a:off x="1902047" y="4669367"/>
                <a:ext cx="5810873" cy="29764"/>
              </a:xfrm>
              <a:prstGeom prst="line">
                <a:avLst/>
              </a:prstGeom>
              <a:solidFill>
                <a:schemeClr val="bg1"/>
              </a:solidFill>
              <a:ln w="25400" cap="flat" cmpd="sng" algn="ctr">
                <a:solidFill>
                  <a:schemeClr val="bg1">
                    <a:lumMod val="75000"/>
                  </a:schemeClr>
                </a:solidFill>
                <a:prstDash val="solid"/>
                <a:round/>
                <a:headEnd type="none" w="med" len="med"/>
                <a:tailEnd type="none" w="med" len="med"/>
              </a:ln>
              <a:effectLst/>
            </p:spPr>
          </p:cxnSp>
        </p:grpSp>
        <p:sp>
          <p:nvSpPr>
            <p:cNvPr id="52" name="任意多边形 32"/>
            <p:cNvSpPr/>
            <p:nvPr/>
          </p:nvSpPr>
          <p:spPr bwMode="auto">
            <a:xfrm>
              <a:off x="1866900" y="4117403"/>
              <a:ext cx="5803900" cy="535733"/>
            </a:xfrm>
            <a:custGeom>
              <a:avLst/>
              <a:gdLst>
                <a:gd name="connsiteX0" fmla="*/ 0 w 5803900"/>
                <a:gd name="connsiteY0" fmla="*/ 522093 h 535733"/>
                <a:gd name="connsiteX1" fmla="*/ 342900 w 5803900"/>
                <a:gd name="connsiteY1" fmla="*/ 534793 h 535733"/>
                <a:gd name="connsiteX2" fmla="*/ 1244600 w 5803900"/>
                <a:gd name="connsiteY2" fmla="*/ 522093 h 535733"/>
                <a:gd name="connsiteX3" fmla="*/ 1892300 w 5803900"/>
                <a:gd name="connsiteY3" fmla="*/ 534793 h 535733"/>
                <a:gd name="connsiteX4" fmla="*/ 2514600 w 5803900"/>
                <a:gd name="connsiteY4" fmla="*/ 534793 h 535733"/>
                <a:gd name="connsiteX5" fmla="*/ 2946400 w 5803900"/>
                <a:gd name="connsiteY5" fmla="*/ 534793 h 535733"/>
                <a:gd name="connsiteX6" fmla="*/ 3022600 w 5803900"/>
                <a:gd name="connsiteY6" fmla="*/ 522093 h 535733"/>
                <a:gd name="connsiteX7" fmla="*/ 3314700 w 5803900"/>
                <a:gd name="connsiteY7" fmla="*/ 433193 h 535733"/>
                <a:gd name="connsiteX8" fmla="*/ 3543300 w 5803900"/>
                <a:gd name="connsiteY8" fmla="*/ 331593 h 535733"/>
                <a:gd name="connsiteX9" fmla="*/ 3721100 w 5803900"/>
                <a:gd name="connsiteY9" fmla="*/ 268093 h 535733"/>
                <a:gd name="connsiteX10" fmla="*/ 3898900 w 5803900"/>
                <a:gd name="connsiteY10" fmla="*/ 166493 h 535733"/>
                <a:gd name="connsiteX11" fmla="*/ 4127500 w 5803900"/>
                <a:gd name="connsiteY11" fmla="*/ 52193 h 535733"/>
                <a:gd name="connsiteX12" fmla="*/ 4292600 w 5803900"/>
                <a:gd name="connsiteY12" fmla="*/ 1393 h 535733"/>
                <a:gd name="connsiteX13" fmla="*/ 4419600 w 5803900"/>
                <a:gd name="connsiteY13" fmla="*/ 102993 h 535733"/>
                <a:gd name="connsiteX14" fmla="*/ 4635500 w 5803900"/>
                <a:gd name="connsiteY14" fmla="*/ 204593 h 535733"/>
                <a:gd name="connsiteX15" fmla="*/ 4902200 w 5803900"/>
                <a:gd name="connsiteY15" fmla="*/ 331593 h 535733"/>
                <a:gd name="connsiteX16" fmla="*/ 5130800 w 5803900"/>
                <a:gd name="connsiteY16" fmla="*/ 420493 h 535733"/>
                <a:gd name="connsiteX17" fmla="*/ 5372100 w 5803900"/>
                <a:gd name="connsiteY17" fmla="*/ 509393 h 535733"/>
                <a:gd name="connsiteX18" fmla="*/ 5588000 w 5803900"/>
                <a:gd name="connsiteY18" fmla="*/ 509393 h 535733"/>
                <a:gd name="connsiteX19" fmla="*/ 5715000 w 5803900"/>
                <a:gd name="connsiteY19" fmla="*/ 509393 h 535733"/>
                <a:gd name="connsiteX20" fmla="*/ 5740400 w 5803900"/>
                <a:gd name="connsiteY20" fmla="*/ 509393 h 535733"/>
                <a:gd name="connsiteX21" fmla="*/ 5803900 w 5803900"/>
                <a:gd name="connsiteY21" fmla="*/ 509393 h 535733"/>
                <a:gd name="connsiteX22" fmla="*/ 5791200 w 5803900"/>
                <a:gd name="connsiteY22" fmla="*/ 509393 h 5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03900" h="535733">
                  <a:moveTo>
                    <a:pt x="0" y="522093"/>
                  </a:moveTo>
                  <a:cubicBezTo>
                    <a:pt x="67733" y="528443"/>
                    <a:pt x="135467" y="534793"/>
                    <a:pt x="342900" y="534793"/>
                  </a:cubicBezTo>
                  <a:cubicBezTo>
                    <a:pt x="550333" y="534793"/>
                    <a:pt x="986367" y="522093"/>
                    <a:pt x="1244600" y="522093"/>
                  </a:cubicBezTo>
                  <a:cubicBezTo>
                    <a:pt x="1502833" y="522093"/>
                    <a:pt x="1680633" y="532676"/>
                    <a:pt x="1892300" y="534793"/>
                  </a:cubicBezTo>
                  <a:cubicBezTo>
                    <a:pt x="2103967" y="536910"/>
                    <a:pt x="2514600" y="534793"/>
                    <a:pt x="2514600" y="534793"/>
                  </a:cubicBezTo>
                  <a:lnTo>
                    <a:pt x="2946400" y="534793"/>
                  </a:lnTo>
                  <a:cubicBezTo>
                    <a:pt x="3031067" y="532676"/>
                    <a:pt x="2961217" y="539026"/>
                    <a:pt x="3022600" y="522093"/>
                  </a:cubicBezTo>
                  <a:cubicBezTo>
                    <a:pt x="3083983" y="505160"/>
                    <a:pt x="3227917" y="464943"/>
                    <a:pt x="3314700" y="433193"/>
                  </a:cubicBezTo>
                  <a:cubicBezTo>
                    <a:pt x="3401483" y="401443"/>
                    <a:pt x="3475567" y="359110"/>
                    <a:pt x="3543300" y="331593"/>
                  </a:cubicBezTo>
                  <a:cubicBezTo>
                    <a:pt x="3611033" y="304076"/>
                    <a:pt x="3661833" y="295610"/>
                    <a:pt x="3721100" y="268093"/>
                  </a:cubicBezTo>
                  <a:cubicBezTo>
                    <a:pt x="3780367" y="240576"/>
                    <a:pt x="3831167" y="202476"/>
                    <a:pt x="3898900" y="166493"/>
                  </a:cubicBezTo>
                  <a:cubicBezTo>
                    <a:pt x="3966633" y="130510"/>
                    <a:pt x="4061883" y="79710"/>
                    <a:pt x="4127500" y="52193"/>
                  </a:cubicBezTo>
                  <a:cubicBezTo>
                    <a:pt x="4193117" y="24676"/>
                    <a:pt x="4243917" y="-7074"/>
                    <a:pt x="4292600" y="1393"/>
                  </a:cubicBezTo>
                  <a:cubicBezTo>
                    <a:pt x="4341283" y="9860"/>
                    <a:pt x="4362450" y="69126"/>
                    <a:pt x="4419600" y="102993"/>
                  </a:cubicBezTo>
                  <a:cubicBezTo>
                    <a:pt x="4476750" y="136860"/>
                    <a:pt x="4635500" y="204593"/>
                    <a:pt x="4635500" y="204593"/>
                  </a:cubicBezTo>
                  <a:cubicBezTo>
                    <a:pt x="4715933" y="242693"/>
                    <a:pt x="4819650" y="295610"/>
                    <a:pt x="4902200" y="331593"/>
                  </a:cubicBezTo>
                  <a:cubicBezTo>
                    <a:pt x="4984750" y="367576"/>
                    <a:pt x="5130800" y="420493"/>
                    <a:pt x="5130800" y="420493"/>
                  </a:cubicBezTo>
                  <a:cubicBezTo>
                    <a:pt x="5209117" y="450126"/>
                    <a:pt x="5295900" y="494576"/>
                    <a:pt x="5372100" y="509393"/>
                  </a:cubicBezTo>
                  <a:cubicBezTo>
                    <a:pt x="5448300" y="524210"/>
                    <a:pt x="5588000" y="509393"/>
                    <a:pt x="5588000" y="509393"/>
                  </a:cubicBezTo>
                  <a:lnTo>
                    <a:pt x="5715000" y="509393"/>
                  </a:lnTo>
                  <a:lnTo>
                    <a:pt x="5740400" y="509393"/>
                  </a:lnTo>
                  <a:lnTo>
                    <a:pt x="5803900" y="509393"/>
                  </a:lnTo>
                  <a:lnTo>
                    <a:pt x="5791200" y="509393"/>
                  </a:lnTo>
                </a:path>
              </a:pathLst>
            </a:cu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grpSp>
      <p:sp>
        <p:nvSpPr>
          <p:cNvPr id="55" name="右箭头 54"/>
          <p:cNvSpPr/>
          <p:nvPr/>
        </p:nvSpPr>
        <p:spPr bwMode="auto">
          <a:xfrm>
            <a:off x="2917526" y="3424852"/>
            <a:ext cx="576064" cy="21878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graphicFrame>
        <p:nvGraphicFramePr>
          <p:cNvPr id="56" name="对象 55"/>
          <p:cNvGraphicFramePr>
            <a:graphicFrameLocks noChangeAspect="1"/>
          </p:cNvGraphicFramePr>
          <p:nvPr>
            <p:extLst/>
          </p:nvPr>
        </p:nvGraphicFramePr>
        <p:xfrm>
          <a:off x="4471980" y="3336945"/>
          <a:ext cx="903287" cy="382587"/>
        </p:xfrm>
        <a:graphic>
          <a:graphicData uri="http://schemas.openxmlformats.org/presentationml/2006/ole">
            <mc:AlternateContent xmlns:mc="http://schemas.openxmlformats.org/markup-compatibility/2006">
              <mc:Choice xmlns:v="urn:schemas-microsoft-com:vml" Requires="v">
                <p:oleObj spid="_x0000_s1750" name="Equation" r:id="rId8" imgW="419040" imgH="177480" progId="Equation.DSMT4">
                  <p:embed/>
                </p:oleObj>
              </mc:Choice>
              <mc:Fallback>
                <p:oleObj name="Equation" r:id="rId8" imgW="419040" imgH="1774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71980" y="3336945"/>
                        <a:ext cx="903287"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 name="对象 56"/>
          <p:cNvGraphicFramePr>
            <a:graphicFrameLocks noChangeAspect="1"/>
          </p:cNvGraphicFramePr>
          <p:nvPr>
            <p:extLst/>
          </p:nvPr>
        </p:nvGraphicFramePr>
        <p:xfrm>
          <a:off x="6213477" y="3349639"/>
          <a:ext cx="874713" cy="382588"/>
        </p:xfrm>
        <a:graphic>
          <a:graphicData uri="http://schemas.openxmlformats.org/presentationml/2006/ole">
            <mc:AlternateContent xmlns:mc="http://schemas.openxmlformats.org/markup-compatibility/2006">
              <mc:Choice xmlns:v="urn:schemas-microsoft-com:vml" Requires="v">
                <p:oleObj spid="_x0000_s1751" name="Equation" r:id="rId10" imgW="406080" imgH="177480" progId="Equation.DSMT4">
                  <p:embed/>
                </p:oleObj>
              </mc:Choice>
              <mc:Fallback>
                <p:oleObj name="Equation" r:id="rId10" imgW="406080" imgH="1774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13477" y="3349639"/>
                        <a:ext cx="874713"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362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chor="t"/>
          <a:lstStyle/>
          <a:p>
            <a:r>
              <a:rPr kumimoji="1" lang="en-US" altLang="zh-CN" sz="2800" dirty="0"/>
              <a:t>4</a:t>
            </a:r>
            <a:r>
              <a:rPr kumimoji="1" lang="en-US" altLang="zh-CN" sz="2800" dirty="0" smtClean="0"/>
              <a:t>. Results : Rainfall distribution</a:t>
            </a:r>
            <a:endParaRPr kumimoji="1" lang="zh-CN" altLang="en-US" sz="2800" dirty="0"/>
          </a:p>
        </p:txBody>
      </p:sp>
      <p:sp>
        <p:nvSpPr>
          <p:cNvPr id="3" name="矩形 2"/>
          <p:cNvSpPr/>
          <p:nvPr/>
        </p:nvSpPr>
        <p:spPr bwMode="auto">
          <a:xfrm>
            <a:off x="6974007" y="3823383"/>
            <a:ext cx="313898" cy="2263519"/>
          </a:xfrm>
          <a:prstGeom prst="rect">
            <a:avLst/>
          </a:prstGeom>
          <a:solidFill>
            <a:schemeClr val="bg1">
              <a:alpha val="5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3" name="矩形 12"/>
          <p:cNvSpPr/>
          <p:nvPr/>
        </p:nvSpPr>
        <p:spPr bwMode="auto">
          <a:xfrm>
            <a:off x="6974007" y="1111935"/>
            <a:ext cx="313898" cy="2302009"/>
          </a:xfrm>
          <a:prstGeom prst="rect">
            <a:avLst/>
          </a:prstGeom>
          <a:solidFill>
            <a:schemeClr val="bg1">
              <a:alpha val="5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4" name="矩形 13"/>
          <p:cNvSpPr/>
          <p:nvPr/>
        </p:nvSpPr>
        <p:spPr bwMode="auto">
          <a:xfrm>
            <a:off x="6428195" y="3823383"/>
            <a:ext cx="313898" cy="2277163"/>
          </a:xfrm>
          <a:prstGeom prst="rect">
            <a:avLst/>
          </a:prstGeom>
          <a:solidFill>
            <a:schemeClr val="bg1">
              <a:alpha val="5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5" name="矩形 14"/>
          <p:cNvSpPr/>
          <p:nvPr/>
        </p:nvSpPr>
        <p:spPr bwMode="auto">
          <a:xfrm>
            <a:off x="6428195" y="1114038"/>
            <a:ext cx="313898" cy="2302009"/>
          </a:xfrm>
          <a:prstGeom prst="rect">
            <a:avLst/>
          </a:prstGeom>
          <a:solidFill>
            <a:schemeClr val="bg1">
              <a:alpha val="5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6" name="矩形 15"/>
          <p:cNvSpPr/>
          <p:nvPr/>
        </p:nvSpPr>
        <p:spPr bwMode="auto">
          <a:xfrm>
            <a:off x="5402787" y="3823383"/>
            <a:ext cx="670468" cy="2274736"/>
          </a:xfrm>
          <a:prstGeom prst="rect">
            <a:avLst/>
          </a:prstGeom>
          <a:solidFill>
            <a:schemeClr val="bg1">
              <a:alpha val="5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8" name="矩形 17"/>
          <p:cNvSpPr/>
          <p:nvPr/>
        </p:nvSpPr>
        <p:spPr bwMode="auto">
          <a:xfrm>
            <a:off x="5402786" y="1131819"/>
            <a:ext cx="670467" cy="2281006"/>
          </a:xfrm>
          <a:prstGeom prst="rect">
            <a:avLst/>
          </a:prstGeom>
          <a:solidFill>
            <a:schemeClr val="bg1">
              <a:alpha val="5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endParaRPr>
          </a:p>
        </p:txBody>
      </p:sp>
      <p:grpSp>
        <p:nvGrpSpPr>
          <p:cNvPr id="7" name="组 6"/>
          <p:cNvGrpSpPr/>
          <p:nvPr/>
        </p:nvGrpSpPr>
        <p:grpSpPr>
          <a:xfrm>
            <a:off x="894085" y="992022"/>
            <a:ext cx="7091139" cy="5418009"/>
            <a:chOff x="894085" y="992022"/>
            <a:chExt cx="7091139" cy="5418009"/>
          </a:xfrm>
        </p:grpSpPr>
        <p:pic>
          <p:nvPicPr>
            <p:cNvPr id="9" name="图片 8"/>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bwMode="auto">
            <a:xfrm>
              <a:off x="894085" y="3656949"/>
              <a:ext cx="3542466" cy="2656850"/>
            </a:xfrm>
            <a:prstGeom prst="rect">
              <a:avLst/>
            </a:prstGeom>
            <a:noFill/>
            <a:ln>
              <a:noFill/>
            </a:ln>
            <a:extLst>
              <a:ext uri="{FAA26D3D-D897-4be2-8F04-BA451C77F1D7}">
                <ma14:placeholderFlag xmlns:ma14="http://schemas.microsoft.com/office/mac/drawingml/2011/main"/>
              </a:ext>
            </a:extLst>
          </p:spPr>
        </p:pic>
        <p:pic>
          <p:nvPicPr>
            <p:cNvPr id="11" name="图片 10"/>
            <p:cNvPicPr>
              <a:picLocks/>
            </p:cNvPicPr>
            <p:nvPr/>
          </p:nvPicPr>
          <p:blipFill>
            <a:blip r:embed="rId5" r:link="rId6">
              <a:extLst>
                <a:ext uri="{28A0092B-C50C-407E-A947-70E740481C1C}">
                  <a14:useLocalDpi xmlns:a14="http://schemas.microsoft.com/office/drawing/2010/main" val="0"/>
                </a:ext>
              </a:extLst>
            </a:blip>
            <a:stretch>
              <a:fillRect/>
            </a:stretch>
          </p:blipFill>
          <p:spPr bwMode="auto">
            <a:xfrm>
              <a:off x="4441871" y="3752517"/>
              <a:ext cx="3543353" cy="2657514"/>
            </a:xfrm>
            <a:prstGeom prst="rect">
              <a:avLst/>
            </a:prstGeom>
            <a:noFill/>
            <a:ln>
              <a:noFill/>
            </a:ln>
            <a:extLst>
              <a:ext uri="{FAA26D3D-D897-4be2-8F04-BA451C77F1D7}">
                <ma14:placeholderFlag xmlns:ma14="http://schemas.microsoft.com/office/mac/drawingml/2011/main"/>
              </a:ext>
            </a:extLst>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4442758" y="1073805"/>
              <a:ext cx="3542466" cy="2656850"/>
            </a:xfrm>
            <a:prstGeom prst="rect">
              <a:avLst/>
            </a:prstGeom>
            <a:noFill/>
            <a:ln>
              <a:noFill/>
            </a:ln>
            <a:extLst>
              <a:ext uri="{FAA26D3D-D897-4be2-8F04-BA451C77F1D7}">
                <ma14:placeholderFlag xmlns:ma14="http://schemas.microsoft.com/office/mac/drawingml/2011/main"/>
              </a:ext>
            </a:extLst>
          </p:spPr>
        </p:pic>
        <p:pic>
          <p:nvPicPr>
            <p:cNvPr id="4" name="图片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085" y="992022"/>
              <a:ext cx="3542466" cy="2656850"/>
            </a:xfrm>
            <a:prstGeom prst="rect">
              <a:avLst/>
            </a:prstGeom>
          </p:spPr>
        </p:pic>
      </p:grpSp>
      <p:sp>
        <p:nvSpPr>
          <p:cNvPr id="5" name="TextBox 4"/>
          <p:cNvSpPr txBox="1"/>
          <p:nvPr/>
        </p:nvSpPr>
        <p:spPr>
          <a:xfrm>
            <a:off x="5402788" y="1914726"/>
            <a:ext cx="670468" cy="300082"/>
          </a:xfrm>
          <a:prstGeom prst="rect">
            <a:avLst/>
          </a:prstGeom>
          <a:noFill/>
        </p:spPr>
        <p:txBody>
          <a:bodyPr wrap="square" rtlCol="0">
            <a:spAutoFit/>
          </a:bodyPr>
          <a:lstStyle/>
          <a:p>
            <a:r>
              <a:rPr lang="en-US" altLang="zh-CN" dirty="0" smtClean="0"/>
              <a:t>SMS2</a:t>
            </a:r>
            <a:endParaRPr lang="zh-CN" altLang="en-US" dirty="0"/>
          </a:p>
        </p:txBody>
      </p:sp>
      <p:sp>
        <p:nvSpPr>
          <p:cNvPr id="17" name="TextBox 16"/>
          <p:cNvSpPr txBox="1"/>
          <p:nvPr/>
        </p:nvSpPr>
        <p:spPr>
          <a:xfrm>
            <a:off x="5402788" y="4599419"/>
            <a:ext cx="670468" cy="300082"/>
          </a:xfrm>
          <a:prstGeom prst="rect">
            <a:avLst/>
          </a:prstGeom>
          <a:noFill/>
        </p:spPr>
        <p:txBody>
          <a:bodyPr wrap="square" rtlCol="0">
            <a:spAutoFit/>
          </a:bodyPr>
          <a:lstStyle/>
          <a:p>
            <a:r>
              <a:rPr lang="en-US" altLang="zh-CN" dirty="0" smtClean="0"/>
              <a:t>SMS2</a:t>
            </a:r>
            <a:endParaRPr lang="zh-CN" altLang="en-US" dirty="0"/>
          </a:p>
        </p:txBody>
      </p:sp>
      <p:sp>
        <p:nvSpPr>
          <p:cNvPr id="19" name="TextBox 18"/>
          <p:cNvSpPr txBox="1"/>
          <p:nvPr/>
        </p:nvSpPr>
        <p:spPr>
          <a:xfrm>
            <a:off x="6267443" y="1914726"/>
            <a:ext cx="670468" cy="300082"/>
          </a:xfrm>
          <a:prstGeom prst="rect">
            <a:avLst/>
          </a:prstGeom>
          <a:noFill/>
        </p:spPr>
        <p:txBody>
          <a:bodyPr wrap="square" rtlCol="0">
            <a:spAutoFit/>
          </a:bodyPr>
          <a:lstStyle/>
          <a:p>
            <a:r>
              <a:rPr lang="en-US" altLang="zh-CN" dirty="0" smtClean="0"/>
              <a:t>SMS1</a:t>
            </a:r>
            <a:endParaRPr lang="zh-CN" altLang="en-US" dirty="0"/>
          </a:p>
        </p:txBody>
      </p:sp>
      <p:sp>
        <p:nvSpPr>
          <p:cNvPr id="20" name="TextBox 19"/>
          <p:cNvSpPr txBox="1"/>
          <p:nvPr/>
        </p:nvSpPr>
        <p:spPr>
          <a:xfrm>
            <a:off x="6267443" y="4599419"/>
            <a:ext cx="670468" cy="300082"/>
          </a:xfrm>
          <a:prstGeom prst="rect">
            <a:avLst/>
          </a:prstGeom>
          <a:noFill/>
        </p:spPr>
        <p:txBody>
          <a:bodyPr wrap="square" rtlCol="0">
            <a:spAutoFit/>
          </a:bodyPr>
          <a:lstStyle/>
          <a:p>
            <a:r>
              <a:rPr lang="en-US" altLang="zh-CN" dirty="0" smtClean="0"/>
              <a:t>SMS1</a:t>
            </a:r>
            <a:endParaRPr lang="zh-CN" altLang="en-US" dirty="0"/>
          </a:p>
        </p:txBody>
      </p:sp>
      <p:sp>
        <p:nvSpPr>
          <p:cNvPr id="21" name="TextBox 20"/>
          <p:cNvSpPr txBox="1"/>
          <p:nvPr/>
        </p:nvSpPr>
        <p:spPr>
          <a:xfrm>
            <a:off x="6940639" y="1914726"/>
            <a:ext cx="670468" cy="300082"/>
          </a:xfrm>
          <a:prstGeom prst="rect">
            <a:avLst/>
          </a:prstGeom>
          <a:noFill/>
        </p:spPr>
        <p:txBody>
          <a:bodyPr wrap="square" rtlCol="0">
            <a:spAutoFit/>
          </a:bodyPr>
          <a:lstStyle/>
          <a:p>
            <a:r>
              <a:rPr lang="en-US" altLang="zh-CN" dirty="0" smtClean="0"/>
              <a:t>XS</a:t>
            </a:r>
            <a:endParaRPr lang="zh-CN" altLang="en-US" dirty="0"/>
          </a:p>
        </p:txBody>
      </p:sp>
      <p:sp>
        <p:nvSpPr>
          <p:cNvPr id="22" name="TextBox 21"/>
          <p:cNvSpPr txBox="1"/>
          <p:nvPr/>
        </p:nvSpPr>
        <p:spPr>
          <a:xfrm>
            <a:off x="6940639" y="4599419"/>
            <a:ext cx="670468" cy="300082"/>
          </a:xfrm>
          <a:prstGeom prst="rect">
            <a:avLst/>
          </a:prstGeom>
          <a:noFill/>
        </p:spPr>
        <p:txBody>
          <a:bodyPr wrap="square" rtlCol="0">
            <a:spAutoFit/>
          </a:bodyPr>
          <a:lstStyle/>
          <a:p>
            <a:r>
              <a:rPr lang="en-US" altLang="zh-CN" dirty="0" smtClean="0"/>
              <a:t>XS</a:t>
            </a:r>
            <a:endParaRPr lang="zh-CN" altLang="en-US" dirty="0"/>
          </a:p>
        </p:txBody>
      </p:sp>
      <p:sp>
        <p:nvSpPr>
          <p:cNvPr id="6" name="文本框 5"/>
          <p:cNvSpPr txBox="1"/>
          <p:nvPr/>
        </p:nvSpPr>
        <p:spPr>
          <a:xfrm>
            <a:off x="7790523" y="2788179"/>
            <a:ext cx="1514004" cy="707886"/>
          </a:xfrm>
          <a:prstGeom prst="rect">
            <a:avLst/>
          </a:prstGeom>
          <a:noFill/>
        </p:spPr>
        <p:txBody>
          <a:bodyPr wrap="square" rtlCol="0">
            <a:spAutoFit/>
          </a:bodyPr>
          <a:lstStyle/>
          <a:p>
            <a:r>
              <a:rPr kumimoji="1" lang="en-US" altLang="zh-CN" sz="2000" dirty="0" err="1" smtClean="0"/>
              <a:t>Raingauge</a:t>
            </a:r>
            <a:r>
              <a:rPr kumimoji="1" lang="en-US" altLang="zh-CN" sz="2000" dirty="0" smtClean="0"/>
              <a:t> data</a:t>
            </a:r>
            <a:endParaRPr kumimoji="1" lang="zh-CN" altLang="en-US" sz="2000" dirty="0"/>
          </a:p>
        </p:txBody>
      </p:sp>
      <p:sp>
        <p:nvSpPr>
          <p:cNvPr id="23" name="文本框 22"/>
          <p:cNvSpPr txBox="1"/>
          <p:nvPr/>
        </p:nvSpPr>
        <p:spPr>
          <a:xfrm>
            <a:off x="-61464" y="5349363"/>
            <a:ext cx="1560479" cy="1323439"/>
          </a:xfrm>
          <a:prstGeom prst="rect">
            <a:avLst/>
          </a:prstGeom>
          <a:noFill/>
        </p:spPr>
        <p:txBody>
          <a:bodyPr wrap="square" rtlCol="0">
            <a:spAutoFit/>
          </a:bodyPr>
          <a:lstStyle/>
          <a:p>
            <a:r>
              <a:rPr kumimoji="1" lang="en-US" altLang="zh-CN" sz="2000" dirty="0" smtClean="0"/>
              <a:t>Frequency of reflectivity &gt; 35dBZ </a:t>
            </a:r>
          </a:p>
          <a:p>
            <a:r>
              <a:rPr kumimoji="1" lang="en-US" altLang="zh-CN" sz="2000" dirty="0" smtClean="0"/>
              <a:t>NB radar</a:t>
            </a:r>
            <a:endParaRPr kumimoji="1" lang="zh-CN" altLang="en-US" sz="2000" dirty="0"/>
          </a:p>
        </p:txBody>
      </p:sp>
      <p:sp>
        <p:nvSpPr>
          <p:cNvPr id="24" name="文本框 23"/>
          <p:cNvSpPr txBox="1"/>
          <p:nvPr/>
        </p:nvSpPr>
        <p:spPr>
          <a:xfrm>
            <a:off x="7766678" y="5500132"/>
            <a:ext cx="1560479" cy="1015663"/>
          </a:xfrm>
          <a:prstGeom prst="rect">
            <a:avLst/>
          </a:prstGeom>
          <a:noFill/>
        </p:spPr>
        <p:txBody>
          <a:bodyPr wrap="square" rtlCol="0">
            <a:spAutoFit/>
          </a:bodyPr>
          <a:lstStyle/>
          <a:p>
            <a:r>
              <a:rPr kumimoji="1" lang="en-US" altLang="zh-CN" sz="2000" dirty="0" smtClean="0"/>
              <a:t>Reflectivity 2km </a:t>
            </a:r>
            <a:r>
              <a:rPr kumimoji="1" lang="en-US" altLang="zh-CN" sz="2000" dirty="0" err="1" smtClean="0"/>
              <a:t>cappi</a:t>
            </a:r>
            <a:r>
              <a:rPr kumimoji="1" lang="en-US" altLang="zh-CN" sz="2000" dirty="0" smtClean="0"/>
              <a:t> NB radar</a:t>
            </a:r>
            <a:endParaRPr kumimoji="1" lang="zh-CN" altLang="en-US" sz="2000" dirty="0"/>
          </a:p>
        </p:txBody>
      </p:sp>
      <p:sp>
        <p:nvSpPr>
          <p:cNvPr id="25" name="文本框 24"/>
          <p:cNvSpPr txBox="1"/>
          <p:nvPr/>
        </p:nvSpPr>
        <p:spPr>
          <a:xfrm>
            <a:off x="-42205" y="2820650"/>
            <a:ext cx="1514004" cy="707886"/>
          </a:xfrm>
          <a:prstGeom prst="rect">
            <a:avLst/>
          </a:prstGeom>
          <a:noFill/>
        </p:spPr>
        <p:txBody>
          <a:bodyPr wrap="square" rtlCol="0">
            <a:spAutoFit/>
          </a:bodyPr>
          <a:lstStyle/>
          <a:p>
            <a:r>
              <a:rPr kumimoji="1" lang="en-US" altLang="zh-CN" sz="2000" dirty="0" err="1" smtClean="0"/>
              <a:t>Raingauge</a:t>
            </a:r>
            <a:r>
              <a:rPr kumimoji="1" lang="en-US" altLang="zh-CN" sz="2000" dirty="0" smtClean="0"/>
              <a:t> data</a:t>
            </a:r>
            <a:endParaRPr kumimoji="1" lang="zh-CN" altLang="en-US" sz="2000" dirty="0"/>
          </a:p>
        </p:txBody>
      </p:sp>
    </p:spTree>
    <p:extLst>
      <p:ext uri="{BB962C8B-B14F-4D97-AF65-F5344CB8AC3E}">
        <p14:creationId xmlns:p14="http://schemas.microsoft.com/office/powerpoint/2010/main" val="152414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16" grpId="0" animBg="1"/>
      <p:bldP spid="18" grpId="0" animBg="1"/>
      <p:bldP spid="5" grpId="0"/>
      <p:bldP spid="17" grpId="0"/>
      <p:bldP spid="19" grpId="0"/>
      <p:bldP spid="20" grpId="0"/>
      <p:bldP spid="21" grpId="0"/>
      <p:bldP spid="22" grpId="0"/>
    </p:bldLst>
  </p:timing>
</p:sld>
</file>

<file path=ppt/theme/theme1.xml><?xml version="1.0" encoding="utf-8"?>
<a:theme xmlns:a="http://schemas.openxmlformats.org/drawingml/2006/main" name="nju">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Times New Roman"/>
        <a:ea typeface="华文中宋"/>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bg1"/>
        </a:solidFill>
        <a:ln w="95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演示文稿1" id="{1D880DC1-49BB-1B4E-BDF0-0C004A33BCA0}" vid="{A08B28A9-9484-294B-8986-8D135EE5A9D0}"/>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南京大学模版2</Template>
  <TotalTime>2477</TotalTime>
  <Words>1869</Words>
  <Application>Microsoft Macintosh PowerPoint</Application>
  <PresentationFormat>全屏显示(4:3)</PresentationFormat>
  <Paragraphs>209</Paragraphs>
  <Slides>17</Slides>
  <Notes>17</Notes>
  <HiddenSlides>1</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17</vt:i4>
      </vt:variant>
    </vt:vector>
  </HeadingPairs>
  <TitlesOfParts>
    <vt:vector size="27" baseType="lpstr">
      <vt:lpstr>Calibri</vt:lpstr>
      <vt:lpstr>DengXian</vt:lpstr>
      <vt:lpstr>Tahoma</vt:lpstr>
      <vt:lpstr>Times New Roman</vt:lpstr>
      <vt:lpstr>Wingdings</vt:lpstr>
      <vt:lpstr>华文中宋</vt:lpstr>
      <vt:lpstr>宋体</vt:lpstr>
      <vt:lpstr>Arial</vt:lpstr>
      <vt:lpstr>nju</vt:lpstr>
      <vt:lpstr>Equation</vt:lpstr>
      <vt:lpstr>Orographic Precipitation Associated with Outer Rainband of Typhoon Fitow (2013)</vt:lpstr>
      <vt:lpstr>Outlines</vt:lpstr>
      <vt:lpstr>1. Introduction :  TC track and topography in eastern China</vt:lpstr>
      <vt:lpstr>1. Introduction : Former study about Taiwan topography</vt:lpstr>
      <vt:lpstr>2. Case overview</vt:lpstr>
      <vt:lpstr>2. Case overview</vt:lpstr>
      <vt:lpstr>3. Data and method</vt:lpstr>
      <vt:lpstr>3. Data and method</vt:lpstr>
      <vt:lpstr>4. Results : Rainfall distribution</vt:lpstr>
      <vt:lpstr>4. Result : Horizontal Winds at 0.5 km</vt:lpstr>
      <vt:lpstr>4. Result : Vertical Velocity</vt:lpstr>
      <vt:lpstr>4. Result : Vertical profiles of radar reflectivity</vt:lpstr>
      <vt:lpstr>4. Result :  Orographic effect mechanism</vt:lpstr>
      <vt:lpstr>4. Result :  Orographic effect &amp; diagnose</vt:lpstr>
      <vt:lpstr>5. Conclusion and future work</vt:lpstr>
      <vt:lpstr>References</vt:lpstr>
      <vt:lpstr>PowerPoint 演示文稿</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Orographic Precipitation Associated with Outer Rainband of Typhoon Fitow (2013)</dc:title>
  <dc:creator>菲宁琳</dc:creator>
  <cp:lastModifiedBy>菲宁琳</cp:lastModifiedBy>
  <cp:revision>186</cp:revision>
  <cp:lastPrinted>2017-08-10T01:56:06Z</cp:lastPrinted>
  <dcterms:created xsi:type="dcterms:W3CDTF">2017-07-30T09:41:02Z</dcterms:created>
  <dcterms:modified xsi:type="dcterms:W3CDTF">2018-05-21T20:44:32Z</dcterms:modified>
</cp:coreProperties>
</file>